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94" r:id="rId9"/>
    <p:sldId id="266" r:id="rId10"/>
    <p:sldId id="289" r:id="rId11"/>
    <p:sldId id="292" r:id="rId12"/>
    <p:sldId id="293" r:id="rId13"/>
    <p:sldId id="271" r:id="rId14"/>
    <p:sldId id="272" r:id="rId15"/>
    <p:sldId id="290" r:id="rId16"/>
    <p:sldId id="279" r:id="rId17"/>
    <p:sldId id="291" r:id="rId18"/>
    <p:sldId id="285" r:id="rId19"/>
    <p:sldId id="286" r:id="rId20"/>
    <p:sldId id="287" r:id="rId21"/>
    <p:sldId id="288" r:id="rId22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Raleway" panose="020B0503030101060003" pitchFamily="34" charset="77"/>
      <p:regular r:id="rId28"/>
      <p:bold r:id="rId29"/>
      <p:italic r:id="rId30"/>
      <p:boldItalic r:id="rId31"/>
    </p:embeddedFont>
    <p:embeddedFont>
      <p:font typeface="Ubuntu" panose="020B050403060203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75E"/>
    <a:srgbClr val="4FC49D"/>
    <a:srgbClr val="E75384"/>
    <a:srgbClr val="1D1F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20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8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50-4717-9B9B-274F4DD79F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6250-4717-9B9B-274F4DD79F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6250-4717-9B9B-274F4DD79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99671656"/>
        <c:axId val="599673296"/>
      </c:barChart>
      <c:catAx>
        <c:axId val="59967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3296"/>
        <c:crosses val="autoZero"/>
        <c:auto val="1"/>
        <c:lblAlgn val="ctr"/>
        <c:lblOffset val="100"/>
        <c:noMultiLvlLbl val="0"/>
      </c:catAx>
      <c:valAx>
        <c:axId val="5996732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16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0.95</c:v>
                </c:pt>
                <c:pt idx="1">
                  <c:v>1</c:v>
                </c:pt>
                <c:pt idx="2">
                  <c:v>1</c:v>
                </c:pt>
                <c:pt idx="3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50-4717-9B9B-274F4DD79F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6250-4717-9B9B-274F4DD79F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6250-4717-9B9B-274F4DD79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99671656"/>
        <c:axId val="599673296"/>
      </c:barChart>
      <c:catAx>
        <c:axId val="59967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3296"/>
        <c:crosses val="autoZero"/>
        <c:auto val="1"/>
        <c:lblAlgn val="ctr"/>
        <c:lblOffset val="100"/>
        <c:noMultiLvlLbl val="0"/>
      </c:catAx>
      <c:valAx>
        <c:axId val="5996732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16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50-4717-9B9B-274F4DD79F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6250-4717-9B9B-274F4DD79F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6250-4717-9B9B-274F4DD79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99671656"/>
        <c:axId val="599673296"/>
      </c:barChart>
      <c:catAx>
        <c:axId val="59967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3296"/>
        <c:crosses val="autoZero"/>
        <c:auto val="1"/>
        <c:lblAlgn val="ctr"/>
        <c:lblOffset val="100"/>
        <c:noMultiLvlLbl val="0"/>
      </c:catAx>
      <c:valAx>
        <c:axId val="5996732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16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0.95</c:v>
                </c:pt>
                <c:pt idx="1">
                  <c:v>1</c:v>
                </c:pt>
                <c:pt idx="2">
                  <c:v>1</c:v>
                </c:pt>
                <c:pt idx="3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50-4717-9B9B-274F4DD79F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6250-4717-9B9B-274F4DD79F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6250-4717-9B9B-274F4DD79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99671656"/>
        <c:axId val="599673296"/>
      </c:barChart>
      <c:catAx>
        <c:axId val="59967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3296"/>
        <c:crosses val="autoZero"/>
        <c:auto val="1"/>
        <c:lblAlgn val="ctr"/>
        <c:lblOffset val="100"/>
        <c:noMultiLvlLbl val="0"/>
      </c:catAx>
      <c:valAx>
        <c:axId val="5996732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16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 Sequared Error (MSE)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Arima</c:v>
                </c:pt>
                <c:pt idx="1">
                  <c:v>SARIMA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700</c:v>
                </c:pt>
                <c:pt idx="1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E0-462B-A3A3-01213110F9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0705568"/>
        <c:axId val="930702616"/>
      </c:barChart>
      <c:catAx>
        <c:axId val="930705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702616"/>
        <c:crosses val="autoZero"/>
        <c:auto val="1"/>
        <c:lblAlgn val="ctr"/>
        <c:lblOffset val="100"/>
        <c:noMultiLvlLbl val="0"/>
      </c:catAx>
      <c:valAx>
        <c:axId val="930702616"/>
        <c:scaling>
          <c:orientation val="minMax"/>
          <c:max val="7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705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 Absolute Error (MAE)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Arima</c:v>
                </c:pt>
                <c:pt idx="1">
                  <c:v>SARIMA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14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E0-462B-A3A3-01213110F9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0705568"/>
        <c:axId val="930702616"/>
      </c:barChart>
      <c:catAx>
        <c:axId val="930705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702616"/>
        <c:crosses val="autoZero"/>
        <c:auto val="1"/>
        <c:lblAlgn val="ctr"/>
        <c:lblOffset val="100"/>
        <c:noMultiLvlLbl val="0"/>
      </c:catAx>
      <c:valAx>
        <c:axId val="930702616"/>
        <c:scaling>
          <c:orientation val="minMax"/>
          <c:max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705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02E68-1156-40B9-A325-970C29F17C89}" type="datetimeFigureOut">
              <a:rPr lang="en-US" smtClean="0"/>
              <a:t>8/2/21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6D3F7-92D1-4401-AC05-CAE0ABF6DE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539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4A8FCD-86B3-4C30-9376-DA7DC1E0B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A26DCF8-B413-4B6A-A417-19AD5C997D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61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EF89A7D-9C22-45D8-A9C1-379662DD15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46857" y="1"/>
            <a:ext cx="8345143" cy="6858001"/>
          </a:xfrm>
          <a:custGeom>
            <a:avLst/>
            <a:gdLst>
              <a:gd name="connsiteX0" fmla="*/ 8345143 w 8345143"/>
              <a:gd name="connsiteY0" fmla="*/ 0 h 6858001"/>
              <a:gd name="connsiteX1" fmla="*/ 8345143 w 8345143"/>
              <a:gd name="connsiteY1" fmla="*/ 6858001 h 6858001"/>
              <a:gd name="connsiteX2" fmla="*/ 6965814 w 8345143"/>
              <a:gd name="connsiteY2" fmla="*/ 6858001 h 6858001"/>
              <a:gd name="connsiteX3" fmla="*/ 6271 w 8345143"/>
              <a:gd name="connsiteY3" fmla="*/ 247993 h 6858001"/>
              <a:gd name="connsiteX4" fmla="*/ 0 w 8345143"/>
              <a:gd name="connsiteY4" fmla="*/ 2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5143" h="6858001">
                <a:moveTo>
                  <a:pt x="8345143" y="0"/>
                </a:moveTo>
                <a:lnTo>
                  <a:pt x="8345143" y="6858001"/>
                </a:lnTo>
                <a:lnTo>
                  <a:pt x="6965814" y="6858001"/>
                </a:lnTo>
                <a:cubicBezTo>
                  <a:pt x="3237426" y="6858001"/>
                  <a:pt x="192912" y="3929998"/>
                  <a:pt x="6271" y="247993"/>
                </a:cubicBezTo>
                <a:lnTo>
                  <a:pt x="0" y="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40B1007-501C-4826-8D28-1054ED3177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3079948" cy="6857997"/>
          </a:xfrm>
          <a:custGeom>
            <a:avLst/>
            <a:gdLst>
              <a:gd name="connsiteX0" fmla="*/ 0 w 3079948"/>
              <a:gd name="connsiteY0" fmla="*/ 0 h 6857997"/>
              <a:gd name="connsiteX1" fmla="*/ 3079948 w 3079948"/>
              <a:gd name="connsiteY1" fmla="*/ 0 h 6857997"/>
              <a:gd name="connsiteX2" fmla="*/ 3079948 w 3079948"/>
              <a:gd name="connsiteY2" fmla="*/ 6857997 h 6857997"/>
              <a:gd name="connsiteX3" fmla="*/ 0 w 3079948"/>
              <a:gd name="connsiteY3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9948" h="6857997">
                <a:moveTo>
                  <a:pt x="0" y="0"/>
                </a:moveTo>
                <a:lnTo>
                  <a:pt x="3079948" y="0"/>
                </a:lnTo>
                <a:lnTo>
                  <a:pt x="3079948" y="6857997"/>
                </a:lnTo>
                <a:lnTo>
                  <a:pt x="0" y="68579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612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06C7800-F952-4DF6-82E8-332949341A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07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6CA57D-514F-4597-89A5-2D2C5B4F79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544906"/>
            <a:ext cx="12192000" cy="2313094"/>
          </a:xfrm>
          <a:custGeom>
            <a:avLst/>
            <a:gdLst>
              <a:gd name="connsiteX0" fmla="*/ 6096000 w 12192000"/>
              <a:gd name="connsiteY0" fmla="*/ 0 h 2313094"/>
              <a:gd name="connsiteX1" fmla="*/ 12186911 w 12192000"/>
              <a:gd name="connsiteY1" fmla="*/ 972705 h 2313094"/>
              <a:gd name="connsiteX2" fmla="*/ 12192000 w 12192000"/>
              <a:gd name="connsiteY2" fmla="*/ 974985 h 2313094"/>
              <a:gd name="connsiteX3" fmla="*/ 12192000 w 12192000"/>
              <a:gd name="connsiteY3" fmla="*/ 2313094 h 2313094"/>
              <a:gd name="connsiteX4" fmla="*/ 0 w 12192000"/>
              <a:gd name="connsiteY4" fmla="*/ 2313094 h 2313094"/>
              <a:gd name="connsiteX5" fmla="*/ 0 w 12192000"/>
              <a:gd name="connsiteY5" fmla="*/ 974985 h 2313094"/>
              <a:gd name="connsiteX6" fmla="*/ 5089 w 12192000"/>
              <a:gd name="connsiteY6" fmla="*/ 972705 h 2313094"/>
              <a:gd name="connsiteX7" fmla="*/ 6096000 w 12192000"/>
              <a:gd name="connsiteY7" fmla="*/ 0 h 231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313094">
                <a:moveTo>
                  <a:pt x="6096000" y="0"/>
                </a:moveTo>
                <a:cubicBezTo>
                  <a:pt x="8588497" y="0"/>
                  <a:pt x="10800785" y="382213"/>
                  <a:pt x="12186911" y="972705"/>
                </a:cubicBezTo>
                <a:lnTo>
                  <a:pt x="12192000" y="974985"/>
                </a:lnTo>
                <a:lnTo>
                  <a:pt x="12192000" y="2313094"/>
                </a:lnTo>
                <a:lnTo>
                  <a:pt x="0" y="2313094"/>
                </a:lnTo>
                <a:lnTo>
                  <a:pt x="0" y="974985"/>
                </a:lnTo>
                <a:lnTo>
                  <a:pt x="5089" y="972705"/>
                </a:lnTo>
                <a:cubicBezTo>
                  <a:pt x="1391215" y="382213"/>
                  <a:pt x="3603504" y="0"/>
                  <a:pt x="6096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43AAF15-DAD0-4247-8F52-0064A534EBB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" y="0"/>
            <a:ext cx="12192001" cy="3079948"/>
          </a:xfrm>
          <a:custGeom>
            <a:avLst/>
            <a:gdLst>
              <a:gd name="connsiteX0" fmla="*/ 0 w 12192001"/>
              <a:gd name="connsiteY0" fmla="*/ 0 h 3079948"/>
              <a:gd name="connsiteX1" fmla="*/ 12192001 w 12192001"/>
              <a:gd name="connsiteY1" fmla="*/ 0 h 3079948"/>
              <a:gd name="connsiteX2" fmla="*/ 12192001 w 12192001"/>
              <a:gd name="connsiteY2" fmla="*/ 3079948 h 3079948"/>
              <a:gd name="connsiteX3" fmla="*/ 0 w 12192001"/>
              <a:gd name="connsiteY3" fmla="*/ 3079948 h 307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3079948">
                <a:moveTo>
                  <a:pt x="0" y="0"/>
                </a:moveTo>
                <a:lnTo>
                  <a:pt x="12192001" y="0"/>
                </a:lnTo>
                <a:lnTo>
                  <a:pt x="12192001" y="3079948"/>
                </a:lnTo>
                <a:lnTo>
                  <a:pt x="0" y="30799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102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FB55E49-09DD-4DFD-9AA7-2A6F9F4C0B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2"/>
            <a:ext cx="10120863" cy="1522807"/>
          </a:xfrm>
          <a:custGeom>
            <a:avLst/>
            <a:gdLst>
              <a:gd name="connsiteX0" fmla="*/ 0 w 10120863"/>
              <a:gd name="connsiteY0" fmla="*/ 0 h 1522807"/>
              <a:gd name="connsiteX1" fmla="*/ 10120863 w 10120863"/>
              <a:gd name="connsiteY1" fmla="*/ 0 h 1522807"/>
              <a:gd name="connsiteX2" fmla="*/ 9823567 w 10120863"/>
              <a:gd name="connsiteY2" fmla="*/ 121320 h 1522807"/>
              <a:gd name="connsiteX3" fmla="*/ 5735969 w 10120863"/>
              <a:gd name="connsiteY3" fmla="*/ 1214456 h 1522807"/>
              <a:gd name="connsiteX4" fmla="*/ 152665 w 10120863"/>
              <a:gd name="connsiteY4" fmla="*/ 1374228 h 1522807"/>
              <a:gd name="connsiteX5" fmla="*/ 0 w 10120863"/>
              <a:gd name="connsiteY5" fmla="*/ 1346699 h 1522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20863" h="1522807">
                <a:moveTo>
                  <a:pt x="0" y="0"/>
                </a:moveTo>
                <a:lnTo>
                  <a:pt x="10120863" y="0"/>
                </a:lnTo>
                <a:lnTo>
                  <a:pt x="9823567" y="121320"/>
                </a:lnTo>
                <a:cubicBezTo>
                  <a:pt x="8676559" y="572400"/>
                  <a:pt x="7272534" y="958053"/>
                  <a:pt x="5735969" y="1214456"/>
                </a:cubicBezTo>
                <a:cubicBezTo>
                  <a:pt x="3584779" y="1573420"/>
                  <a:pt x="1597031" y="1608433"/>
                  <a:pt x="152665" y="1374228"/>
                </a:cubicBezTo>
                <a:lnTo>
                  <a:pt x="0" y="13466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03BD71-F51D-4CF5-B9C4-DFFC2274CBD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" y="3778052"/>
            <a:ext cx="12192001" cy="3079948"/>
          </a:xfrm>
          <a:custGeom>
            <a:avLst/>
            <a:gdLst>
              <a:gd name="connsiteX0" fmla="*/ 0 w 12192001"/>
              <a:gd name="connsiteY0" fmla="*/ 0 h 3079948"/>
              <a:gd name="connsiteX1" fmla="*/ 12192001 w 12192001"/>
              <a:gd name="connsiteY1" fmla="*/ 0 h 3079948"/>
              <a:gd name="connsiteX2" fmla="*/ 12192001 w 12192001"/>
              <a:gd name="connsiteY2" fmla="*/ 3079948 h 3079948"/>
              <a:gd name="connsiteX3" fmla="*/ 0 w 12192001"/>
              <a:gd name="connsiteY3" fmla="*/ 3079948 h 307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3079948">
                <a:moveTo>
                  <a:pt x="0" y="0"/>
                </a:moveTo>
                <a:lnTo>
                  <a:pt x="12192001" y="0"/>
                </a:lnTo>
                <a:lnTo>
                  <a:pt x="12192001" y="3079948"/>
                </a:lnTo>
                <a:lnTo>
                  <a:pt x="0" y="30799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883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E6073A-97B8-4CF1-9C37-47CD06D17B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1917598-0A31-4143-BAD7-EA9748976CF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269064" y="3004458"/>
            <a:ext cx="7922938" cy="3853543"/>
          </a:xfrm>
          <a:custGeom>
            <a:avLst/>
            <a:gdLst>
              <a:gd name="connsiteX0" fmla="*/ 7922938 w 7922938"/>
              <a:gd name="connsiteY0" fmla="*/ 0 h 3853543"/>
              <a:gd name="connsiteX1" fmla="*/ 7922938 w 7922938"/>
              <a:gd name="connsiteY1" fmla="*/ 3853543 h 3853543"/>
              <a:gd name="connsiteX2" fmla="*/ 0 w 7922938"/>
              <a:gd name="connsiteY2" fmla="*/ 3853543 h 3853543"/>
              <a:gd name="connsiteX3" fmla="*/ 346837 w 7922938"/>
              <a:gd name="connsiteY3" fmla="*/ 3769994 h 3853543"/>
              <a:gd name="connsiteX4" fmla="*/ 3558999 w 7922938"/>
              <a:gd name="connsiteY4" fmla="*/ 2648966 h 3853543"/>
              <a:gd name="connsiteX5" fmla="*/ 7631342 w 7922938"/>
              <a:gd name="connsiteY5" fmla="*/ 236873 h 3853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22938" h="3853543">
                <a:moveTo>
                  <a:pt x="7922938" y="0"/>
                </a:moveTo>
                <a:lnTo>
                  <a:pt x="7922938" y="3853543"/>
                </a:lnTo>
                <a:lnTo>
                  <a:pt x="0" y="3853543"/>
                </a:lnTo>
                <a:lnTo>
                  <a:pt x="346837" y="3769994"/>
                </a:lnTo>
                <a:cubicBezTo>
                  <a:pt x="1386239" y="3505626"/>
                  <a:pt x="2469977" y="3132176"/>
                  <a:pt x="3558999" y="2648966"/>
                </a:cubicBezTo>
                <a:cubicBezTo>
                  <a:pt x="5114744" y="1958665"/>
                  <a:pt x="6497169" y="1126050"/>
                  <a:pt x="7631342" y="23687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752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8811DAF-D11F-43A0-ADDF-952DBE3C8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2313094"/>
          </a:xfrm>
          <a:custGeom>
            <a:avLst/>
            <a:gdLst>
              <a:gd name="connsiteX0" fmla="*/ 0 w 12192000"/>
              <a:gd name="connsiteY0" fmla="*/ 0 h 2313094"/>
              <a:gd name="connsiteX1" fmla="*/ 12192000 w 12192000"/>
              <a:gd name="connsiteY1" fmla="*/ 0 h 2313094"/>
              <a:gd name="connsiteX2" fmla="*/ 12192000 w 12192000"/>
              <a:gd name="connsiteY2" fmla="*/ 1338109 h 2313094"/>
              <a:gd name="connsiteX3" fmla="*/ 12186911 w 12192000"/>
              <a:gd name="connsiteY3" fmla="*/ 1340389 h 2313094"/>
              <a:gd name="connsiteX4" fmla="*/ 6096000 w 12192000"/>
              <a:gd name="connsiteY4" fmla="*/ 2313094 h 2313094"/>
              <a:gd name="connsiteX5" fmla="*/ 5089 w 12192000"/>
              <a:gd name="connsiteY5" fmla="*/ 1340389 h 2313094"/>
              <a:gd name="connsiteX6" fmla="*/ 0 w 12192000"/>
              <a:gd name="connsiteY6" fmla="*/ 1338109 h 231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2313094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4D4B65F-2865-43B6-8FCB-2074BCFD92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" y="3778052"/>
            <a:ext cx="12192001" cy="3079948"/>
          </a:xfrm>
          <a:custGeom>
            <a:avLst/>
            <a:gdLst>
              <a:gd name="connsiteX0" fmla="*/ 0 w 12192001"/>
              <a:gd name="connsiteY0" fmla="*/ 0 h 3079948"/>
              <a:gd name="connsiteX1" fmla="*/ 12192001 w 12192001"/>
              <a:gd name="connsiteY1" fmla="*/ 0 h 3079948"/>
              <a:gd name="connsiteX2" fmla="*/ 12192001 w 12192001"/>
              <a:gd name="connsiteY2" fmla="*/ 3079948 h 3079948"/>
              <a:gd name="connsiteX3" fmla="*/ 0 w 12192001"/>
              <a:gd name="connsiteY3" fmla="*/ 3079948 h 307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3079948">
                <a:moveTo>
                  <a:pt x="0" y="0"/>
                </a:moveTo>
                <a:lnTo>
                  <a:pt x="12192001" y="0"/>
                </a:lnTo>
                <a:lnTo>
                  <a:pt x="12192001" y="3079948"/>
                </a:lnTo>
                <a:lnTo>
                  <a:pt x="0" y="30799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97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5E33F7A1-6B69-49BA-BDB0-FBD01A603B5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112052" y="1"/>
            <a:ext cx="3079948" cy="6857997"/>
          </a:xfrm>
          <a:custGeom>
            <a:avLst/>
            <a:gdLst>
              <a:gd name="connsiteX0" fmla="*/ 0 w 3079948"/>
              <a:gd name="connsiteY0" fmla="*/ 0 h 6857997"/>
              <a:gd name="connsiteX1" fmla="*/ 3079948 w 3079948"/>
              <a:gd name="connsiteY1" fmla="*/ 0 h 6857997"/>
              <a:gd name="connsiteX2" fmla="*/ 3079948 w 3079948"/>
              <a:gd name="connsiteY2" fmla="*/ 6857997 h 6857997"/>
              <a:gd name="connsiteX3" fmla="*/ 0 w 3079948"/>
              <a:gd name="connsiteY3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9948" h="6857997">
                <a:moveTo>
                  <a:pt x="0" y="0"/>
                </a:moveTo>
                <a:lnTo>
                  <a:pt x="3079948" y="0"/>
                </a:lnTo>
                <a:lnTo>
                  <a:pt x="3079948" y="6857997"/>
                </a:lnTo>
                <a:lnTo>
                  <a:pt x="0" y="685799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30C6B82-E769-4A90-B2C3-E4941321F5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" y="0"/>
            <a:ext cx="8345143" cy="6858000"/>
          </a:xfrm>
          <a:custGeom>
            <a:avLst/>
            <a:gdLst>
              <a:gd name="connsiteX0" fmla="*/ 0 w 8345143"/>
              <a:gd name="connsiteY0" fmla="*/ 0 h 6858000"/>
              <a:gd name="connsiteX1" fmla="*/ 1 w 8345143"/>
              <a:gd name="connsiteY1" fmla="*/ 0 h 6858000"/>
              <a:gd name="connsiteX2" fmla="*/ 8345143 w 8345143"/>
              <a:gd name="connsiteY2" fmla="*/ 2 h 6858000"/>
              <a:gd name="connsiteX3" fmla="*/ 8338872 w 8345143"/>
              <a:gd name="connsiteY3" fmla="*/ 247993 h 6858000"/>
              <a:gd name="connsiteX4" fmla="*/ 1726796 w 8345143"/>
              <a:gd name="connsiteY4" fmla="*/ 6849489 h 6858000"/>
              <a:gd name="connsiteX5" fmla="*/ 1379371 w 8345143"/>
              <a:gd name="connsiteY5" fmla="*/ 6858000 h 6858000"/>
              <a:gd name="connsiteX6" fmla="*/ 0 w 834514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45143" h="6858000">
                <a:moveTo>
                  <a:pt x="0" y="0"/>
                </a:moveTo>
                <a:lnTo>
                  <a:pt x="1" y="0"/>
                </a:lnTo>
                <a:lnTo>
                  <a:pt x="8345143" y="2"/>
                </a:lnTo>
                <a:lnTo>
                  <a:pt x="8338872" y="247993"/>
                </a:lnTo>
                <a:cubicBezTo>
                  <a:pt x="8158064" y="3814935"/>
                  <a:pt x="5295208" y="6674265"/>
                  <a:pt x="1726796" y="6849489"/>
                </a:cubicBezTo>
                <a:lnTo>
                  <a:pt x="137937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15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7_Custom Layou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>
            <a:spLocks noGrp="1"/>
          </p:cNvSpPr>
          <p:nvPr>
            <p:ph type="pic" idx="2"/>
          </p:nvPr>
        </p:nvSpPr>
        <p:spPr>
          <a:xfrm>
            <a:off x="3846857" y="1"/>
            <a:ext cx="8345143" cy="685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5"/>
          <p:cNvSpPr>
            <a:spLocks noGrp="1"/>
          </p:cNvSpPr>
          <p:nvPr>
            <p:ph type="pic" idx="3"/>
          </p:nvPr>
        </p:nvSpPr>
        <p:spPr>
          <a:xfrm>
            <a:off x="0" y="1"/>
            <a:ext cx="3079948" cy="685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32190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168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5" r:id="rId3"/>
    <p:sldLayoutId id="2147483654" r:id="rId4"/>
    <p:sldLayoutId id="2147483653" r:id="rId5"/>
    <p:sldLayoutId id="2147483652" r:id="rId6"/>
    <p:sldLayoutId id="2147483651" r:id="rId7"/>
    <p:sldLayoutId id="2147483650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3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3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image" Target="../media/image3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4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46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sv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svg"/><Relationship Id="rId4" Type="http://schemas.openxmlformats.org/officeDocument/2006/relationships/image" Target="../media/image49.svg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9.png"/><Relationship Id="rId7" Type="http://schemas.openxmlformats.org/officeDocument/2006/relationships/image" Target="../media/image60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10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5" Type="http://schemas.openxmlformats.org/officeDocument/2006/relationships/image" Target="../media/image2.png"/><Relationship Id="rId10" Type="http://schemas.openxmlformats.org/officeDocument/2006/relationships/image" Target="../media/image66.png"/><Relationship Id="rId4" Type="http://schemas.openxmlformats.org/officeDocument/2006/relationships/image" Target="../media/image1.png"/><Relationship Id="rId9" Type="http://schemas.openxmlformats.org/officeDocument/2006/relationships/image" Target="../media/image6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Video 7">
            <a:extLst>
              <a:ext uri="{FF2B5EF4-FFF2-40B4-BE49-F238E27FC236}">
                <a16:creationId xmlns:a16="http://schemas.microsoft.com/office/drawing/2014/main" id="{71BD63CE-4AD5-4C3E-9BD5-A78244BB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98" b="-1"/>
          <a:stretch/>
        </p:blipFill>
        <p:spPr>
          <a:xfrm>
            <a:off x="-1" y="-6852"/>
            <a:ext cx="12192001" cy="68648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23EED9-8CB4-46A5-998D-973EDD65F186}"/>
              </a:ext>
            </a:extLst>
          </p:cNvPr>
          <p:cNvSpPr/>
          <p:nvPr/>
        </p:nvSpPr>
        <p:spPr>
          <a:xfrm>
            <a:off x="-1" y="0"/>
            <a:ext cx="12192001" cy="6864852"/>
          </a:xfrm>
          <a:prstGeom prst="rect">
            <a:avLst/>
          </a:prstGeom>
          <a:gradFill flip="none" rotWithShape="1">
            <a:gsLst>
              <a:gs pos="41000">
                <a:schemeClr val="accent1"/>
              </a:gs>
              <a:gs pos="100000">
                <a:schemeClr val="accent1">
                  <a:alpha val="6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B606A4-816D-4D17-973A-62E1F2A7A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4" t="11215" r="29154" b="11215"/>
          <a:stretch/>
        </p:blipFill>
        <p:spPr>
          <a:xfrm>
            <a:off x="6364374" y="514350"/>
            <a:ext cx="5639410" cy="58293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E499441-E572-4D51-B986-35CE4430942F}"/>
              </a:ext>
            </a:extLst>
          </p:cNvPr>
          <p:cNvGrpSpPr/>
          <p:nvPr/>
        </p:nvGrpSpPr>
        <p:grpSpPr>
          <a:xfrm>
            <a:off x="3283682" y="1966526"/>
            <a:ext cx="8908320" cy="4891474"/>
            <a:chOff x="3283682" y="1966526"/>
            <a:chExt cx="8908320" cy="489147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F7A8D61-CCB1-42C8-B876-28FB08523D24}"/>
                </a:ext>
              </a:extLst>
            </p:cNvPr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>
                <a:gd name="connsiteX0" fmla="*/ 7664879 w 7664879"/>
                <a:gd name="connsiteY0" fmla="*/ 0 h 3728029"/>
                <a:gd name="connsiteX1" fmla="*/ 7664879 w 7664879"/>
                <a:gd name="connsiteY1" fmla="*/ 3728029 h 3728029"/>
                <a:gd name="connsiteX2" fmla="*/ 0 w 7664879"/>
                <a:gd name="connsiteY2" fmla="*/ 3728029 h 3728029"/>
                <a:gd name="connsiteX3" fmla="*/ 335540 w 7664879"/>
                <a:gd name="connsiteY3" fmla="*/ 3647201 h 3728029"/>
                <a:gd name="connsiteX4" fmla="*/ 3443078 w 7664879"/>
                <a:gd name="connsiteY4" fmla="*/ 2562686 h 3728029"/>
                <a:gd name="connsiteX5" fmla="*/ 7382781 w 7664879"/>
                <a:gd name="connsiteY5" fmla="*/ 229158 h 3728029"/>
                <a:gd name="connsiteX6" fmla="*/ 7664879 w 7664879"/>
                <a:gd name="connsiteY6" fmla="*/ 0 h 372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4879" h="3728029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90000"/>
                    <a:lumOff val="10000"/>
                  </a:schemeClr>
                </a:gs>
                <a:gs pos="46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1A64972-EBC4-41EA-828F-F6AFDBCD4DB6}"/>
                </a:ext>
              </a:extLst>
            </p:cNvPr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A8A58B6-3B37-465E-AB10-05201B383A7A}"/>
                  </a:ext>
                </a:extLst>
              </p:cNvPr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>
                  <a:gd name="connsiteX0" fmla="*/ 8908319 w 8908319"/>
                  <a:gd name="connsiteY0" fmla="*/ 0 h 4891474"/>
                  <a:gd name="connsiteX1" fmla="*/ 8908319 w 8908319"/>
                  <a:gd name="connsiteY1" fmla="*/ 1163445 h 4891474"/>
                  <a:gd name="connsiteX2" fmla="*/ 8626221 w 8908319"/>
                  <a:gd name="connsiteY2" fmla="*/ 1392603 h 4891474"/>
                  <a:gd name="connsiteX3" fmla="*/ 4686518 w 8908319"/>
                  <a:gd name="connsiteY3" fmla="*/ 3726131 h 4891474"/>
                  <a:gd name="connsiteX4" fmla="*/ 1578980 w 8908319"/>
                  <a:gd name="connsiteY4" fmla="*/ 4810646 h 4891474"/>
                  <a:gd name="connsiteX5" fmla="*/ 1243440 w 8908319"/>
                  <a:gd name="connsiteY5" fmla="*/ 4891474 h 4891474"/>
                  <a:gd name="connsiteX6" fmla="*/ 0 w 8908319"/>
                  <a:gd name="connsiteY6" fmla="*/ 4891474 h 4891474"/>
                  <a:gd name="connsiteX7" fmla="*/ 125312 w 8908319"/>
                  <a:gd name="connsiteY7" fmla="*/ 4863837 h 4891474"/>
                  <a:gd name="connsiteX8" fmla="*/ 3447654 w 8908319"/>
                  <a:gd name="connsiteY8" fmla="*/ 3726131 h 4891474"/>
                  <a:gd name="connsiteX9" fmla="*/ 8844018 w 8908319"/>
                  <a:gd name="connsiteY9" fmla="*/ 71611 h 4891474"/>
                  <a:gd name="connsiteX10" fmla="*/ 8908319 w 8908319"/>
                  <a:gd name="connsiteY10" fmla="*/ 0 h 489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08319" h="4891474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3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7B8FB57-E730-4044-8297-F3150DD72C5D}"/>
                  </a:ext>
                </a:extLst>
              </p:cNvPr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>
                  <a:gd name="connsiteX0" fmla="*/ 8908319 w 8908319"/>
                  <a:gd name="connsiteY0" fmla="*/ 0 h 4891474"/>
                  <a:gd name="connsiteX1" fmla="*/ 8908319 w 8908319"/>
                  <a:gd name="connsiteY1" fmla="*/ 1163445 h 4891474"/>
                  <a:gd name="connsiteX2" fmla="*/ 8626221 w 8908319"/>
                  <a:gd name="connsiteY2" fmla="*/ 1392603 h 4891474"/>
                  <a:gd name="connsiteX3" fmla="*/ 4686518 w 8908319"/>
                  <a:gd name="connsiteY3" fmla="*/ 3726131 h 4891474"/>
                  <a:gd name="connsiteX4" fmla="*/ 1578980 w 8908319"/>
                  <a:gd name="connsiteY4" fmla="*/ 4810646 h 4891474"/>
                  <a:gd name="connsiteX5" fmla="*/ 1243440 w 8908319"/>
                  <a:gd name="connsiteY5" fmla="*/ 4891474 h 4891474"/>
                  <a:gd name="connsiteX6" fmla="*/ 0 w 8908319"/>
                  <a:gd name="connsiteY6" fmla="*/ 4891474 h 4891474"/>
                  <a:gd name="connsiteX7" fmla="*/ 125312 w 8908319"/>
                  <a:gd name="connsiteY7" fmla="*/ 4863837 h 4891474"/>
                  <a:gd name="connsiteX8" fmla="*/ 3447654 w 8908319"/>
                  <a:gd name="connsiteY8" fmla="*/ 3726131 h 4891474"/>
                  <a:gd name="connsiteX9" fmla="*/ 8844018 w 8908319"/>
                  <a:gd name="connsiteY9" fmla="*/ 71611 h 4891474"/>
                  <a:gd name="connsiteX10" fmla="*/ 8908319 w 8908319"/>
                  <a:gd name="connsiteY10" fmla="*/ 0 h 489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08319" h="4891474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0">
                    <a:schemeClr val="accent3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3">
                    <a:alpha val="10000"/>
                  </a:schemeClr>
                </a:glow>
                <a:outerShdw blurRad="647700" dist="266700" dir="14400000" sx="97000" sy="97000" algn="t" rotWithShape="0">
                  <a:schemeClr val="tx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8513203-1EF9-4F95-B913-586DB0687ED1}"/>
              </a:ext>
            </a:extLst>
          </p:cNvPr>
          <p:cNvGrpSpPr/>
          <p:nvPr/>
        </p:nvGrpSpPr>
        <p:grpSpPr>
          <a:xfrm>
            <a:off x="656859" y="1609581"/>
            <a:ext cx="7210426" cy="3638838"/>
            <a:chOff x="962025" y="1679752"/>
            <a:chExt cx="7210426" cy="363883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48C840-D06B-41B9-9E54-29E68C4F89A5}"/>
                </a:ext>
              </a:extLst>
            </p:cNvPr>
            <p:cNvSpPr txBox="1"/>
            <p:nvPr/>
          </p:nvSpPr>
          <p:spPr>
            <a:xfrm>
              <a:off x="962025" y="1679752"/>
              <a:ext cx="7210426" cy="2800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8800" b="1" dirty="0">
                  <a:solidFill>
                    <a:schemeClr val="bg1"/>
                  </a:solidFill>
                  <a:latin typeface="+mj-lt"/>
                </a:rPr>
                <a:t>The </a:t>
              </a:r>
              <a:br>
                <a:rPr lang="en-IN" sz="8800" b="1" dirty="0">
                  <a:solidFill>
                    <a:schemeClr val="bg1"/>
                  </a:solidFill>
                  <a:latin typeface="+mj-lt"/>
                </a:rPr>
              </a:br>
              <a:r>
                <a:rPr lang="en-IN" sz="8800" b="1" dirty="0">
                  <a:solidFill>
                    <a:schemeClr val="bg1"/>
                  </a:solidFill>
                  <a:latin typeface="+mj-lt"/>
                </a:rPr>
                <a:t>EV Futures</a:t>
              </a:r>
              <a:endParaRPr lang="en-US" sz="8800" b="1" dirty="0">
                <a:latin typeface="+mj-lt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D60D1BB-E4FF-4D6B-8D96-0ECFB86CE3CE}"/>
                </a:ext>
              </a:extLst>
            </p:cNvPr>
            <p:cNvGrpSpPr/>
            <p:nvPr/>
          </p:nvGrpSpPr>
          <p:grpSpPr>
            <a:xfrm>
              <a:off x="1074964" y="4588971"/>
              <a:ext cx="3448050" cy="729619"/>
              <a:chOff x="1162050" y="4797475"/>
              <a:chExt cx="3448050" cy="729619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C99C6591-95A0-418C-B0CD-1A18CD054C63}"/>
                  </a:ext>
                </a:extLst>
              </p:cNvPr>
              <p:cNvSpPr/>
              <p:nvPr/>
            </p:nvSpPr>
            <p:spPr>
              <a:xfrm>
                <a:off x="1162050" y="4797475"/>
                <a:ext cx="3448050" cy="7296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100000">
                    <a:schemeClr val="accent3"/>
                  </a:gs>
                  <a:gs pos="0">
                    <a:schemeClr val="accent3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3">
                    <a:alpha val="10000"/>
                  </a:schemeClr>
                </a:glow>
                <a:outerShdw blurRad="152400" dist="1143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48C5CF-A7E1-4FFA-9BB4-9207132ACBD5}"/>
                  </a:ext>
                </a:extLst>
              </p:cNvPr>
              <p:cNvSpPr txBox="1"/>
              <p:nvPr/>
            </p:nvSpPr>
            <p:spPr>
              <a:xfrm>
                <a:off x="1557338" y="4962229"/>
                <a:ext cx="265747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IN" sz="2000" b="1" dirty="0">
                    <a:solidFill>
                      <a:schemeClr val="bg1"/>
                    </a:solidFill>
                  </a:rPr>
                  <a:t>Brian Matsiko</a:t>
                </a:r>
                <a:endParaRPr lang="en-US" sz="20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321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DEC4E1C-2D5C-44C9-A514-2777CE2303E1}"/>
              </a:ext>
            </a:extLst>
          </p:cNvPr>
          <p:cNvSpPr/>
          <p:nvPr/>
        </p:nvSpPr>
        <p:spPr>
          <a:xfrm rot="21031588">
            <a:off x="-114195" y="-931835"/>
            <a:ext cx="11610706" cy="2579907"/>
          </a:xfrm>
          <a:custGeom>
            <a:avLst/>
            <a:gdLst>
              <a:gd name="connsiteX0" fmla="*/ 250756 w 11610706"/>
              <a:gd name="connsiteY0" fmla="*/ 0 h 2579907"/>
              <a:gd name="connsiteX1" fmla="*/ 11610706 w 11610706"/>
              <a:gd name="connsiteY1" fmla="*/ 1895609 h 2579907"/>
              <a:gd name="connsiteX2" fmla="*/ 11428913 w 11610706"/>
              <a:gd name="connsiteY2" fmla="*/ 1950828 h 2579907"/>
              <a:gd name="connsiteX3" fmla="*/ 6318207 w 11610706"/>
              <a:gd name="connsiteY3" fmla="*/ 2579907 h 2579907"/>
              <a:gd name="connsiteX4" fmla="*/ 173010 w 11610706"/>
              <a:gd name="connsiteY4" fmla="*/ 1583785 h 2579907"/>
              <a:gd name="connsiteX5" fmla="*/ 0 w 11610706"/>
              <a:gd name="connsiteY5" fmla="*/ 1502721 h 2579907"/>
              <a:gd name="connsiteX6" fmla="*/ 250756 w 11610706"/>
              <a:gd name="connsiteY6" fmla="*/ 0 h 257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10706" h="2579907">
                <a:moveTo>
                  <a:pt x="250756" y="0"/>
                </a:moveTo>
                <a:lnTo>
                  <a:pt x="11610706" y="1895609"/>
                </a:lnTo>
                <a:lnTo>
                  <a:pt x="11428913" y="1950828"/>
                </a:lnTo>
                <a:cubicBezTo>
                  <a:pt x="10079082" y="2341685"/>
                  <a:pt x="8285966" y="2579907"/>
                  <a:pt x="6318207" y="2579907"/>
                </a:cubicBezTo>
                <a:cubicBezTo>
                  <a:pt x="3792913" y="2579907"/>
                  <a:pt x="1555251" y="2187569"/>
                  <a:pt x="173010" y="1583785"/>
                </a:cubicBezTo>
                <a:lnTo>
                  <a:pt x="0" y="1502721"/>
                </a:lnTo>
                <a:lnTo>
                  <a:pt x="250756" y="0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  <a:outerShdw blurRad="647700" dist="266700" dir="21540000" sx="97000" sy="97000" algn="t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Escolher uma corretora: Day Trader | Co op bank, Stock analysis, Investing  strategy">
            <a:extLst>
              <a:ext uri="{FF2B5EF4-FFF2-40B4-BE49-F238E27FC236}">
                <a16:creationId xmlns:a16="http://schemas.microsoft.com/office/drawing/2014/main" id="{C80F7095-3599-4C7E-A209-635C669E005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0" b="39690"/>
          <a:stretch/>
        </p:blipFill>
        <p:spPr bwMode="auto">
          <a:xfrm>
            <a:off x="2" y="2"/>
            <a:ext cx="10120863" cy="15228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tock Market Or Forex Trading Graph In Graphic Concept | Stock market  graph, Forex trading, Trading charts">
            <a:extLst>
              <a:ext uri="{FF2B5EF4-FFF2-40B4-BE49-F238E27FC236}">
                <a16:creationId xmlns:a16="http://schemas.microsoft.com/office/drawing/2014/main" id="{C1B24497-6039-4168-9873-FFC9967069A7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40" b="31040"/>
          <a:stretch/>
        </p:blipFill>
        <p:spPr bwMode="auto">
          <a:xfrm>
            <a:off x="2" y="3778052"/>
            <a:ext cx="12192001" cy="30799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C63B565-FC9B-48C3-8DAC-E97A40D4D749}"/>
              </a:ext>
            </a:extLst>
          </p:cNvPr>
          <p:cNvSpPr/>
          <p:nvPr/>
        </p:nvSpPr>
        <p:spPr>
          <a:xfrm rot="21031588">
            <a:off x="-111941" y="-817911"/>
            <a:ext cx="10204488" cy="2141987"/>
          </a:xfrm>
          <a:custGeom>
            <a:avLst/>
            <a:gdLst>
              <a:gd name="connsiteX0" fmla="*/ 221656 w 10204488"/>
              <a:gd name="connsiteY0" fmla="*/ 0 h 2141987"/>
              <a:gd name="connsiteX1" fmla="*/ 10204488 w 10204488"/>
              <a:gd name="connsiteY1" fmla="*/ 1665813 h 2141987"/>
              <a:gd name="connsiteX2" fmla="*/ 9891278 w 10204488"/>
              <a:gd name="connsiteY2" fmla="*/ 1736546 h 2141987"/>
              <a:gd name="connsiteX3" fmla="*/ 5679507 w 10204488"/>
              <a:gd name="connsiteY3" fmla="*/ 2141987 h 2141987"/>
              <a:gd name="connsiteX4" fmla="*/ 146052 w 10204488"/>
              <a:gd name="connsiteY4" fmla="*/ 1380613 h 2141987"/>
              <a:gd name="connsiteX5" fmla="*/ 0 w 10204488"/>
              <a:gd name="connsiteY5" fmla="*/ 1328332 h 2141987"/>
              <a:gd name="connsiteX6" fmla="*/ 221656 w 10204488"/>
              <a:gd name="connsiteY6" fmla="*/ 0 h 214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04488" h="2141987">
                <a:moveTo>
                  <a:pt x="221656" y="0"/>
                </a:moveTo>
                <a:lnTo>
                  <a:pt x="10204488" y="1665813"/>
                </a:lnTo>
                <a:lnTo>
                  <a:pt x="9891278" y="1736546"/>
                </a:lnTo>
                <a:cubicBezTo>
                  <a:pt x="8685670" y="1992685"/>
                  <a:pt x="7237317" y="2141987"/>
                  <a:pt x="5679507" y="2141987"/>
                </a:cubicBezTo>
                <a:cubicBezTo>
                  <a:pt x="3498572" y="2141987"/>
                  <a:pt x="1532171" y="1849355"/>
                  <a:pt x="146052" y="1380613"/>
                </a:cubicBezTo>
                <a:lnTo>
                  <a:pt x="0" y="1328332"/>
                </a:lnTo>
                <a:lnTo>
                  <a:pt x="221656" y="0"/>
                </a:lnTo>
                <a:close/>
              </a:path>
            </a:pathLst>
          </a:custGeom>
          <a:gradFill flip="none" rotWithShape="1">
            <a:gsLst>
              <a:gs pos="41000">
                <a:schemeClr val="accent1"/>
              </a:gs>
              <a:gs pos="100000">
                <a:schemeClr val="accent1">
                  <a:alpha val="6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498F5F4-A8B5-43E7-A0C2-DA85EC8F8FCE}"/>
              </a:ext>
            </a:extLst>
          </p:cNvPr>
          <p:cNvSpPr/>
          <p:nvPr/>
        </p:nvSpPr>
        <p:spPr>
          <a:xfrm rot="5400000">
            <a:off x="4514653" y="-819348"/>
            <a:ext cx="3162695" cy="1219200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alpha val="88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21D1C-340F-4FAA-970F-6195CD450229}"/>
              </a:ext>
            </a:extLst>
          </p:cNvPr>
          <p:cNvSpPr txBox="1"/>
          <p:nvPr/>
        </p:nvSpPr>
        <p:spPr>
          <a:xfrm>
            <a:off x="740228" y="87179"/>
            <a:ext cx="54312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 Simple Models With LSMT</a:t>
            </a:r>
            <a:endParaRPr lang="en-US" sz="3600" dirty="0"/>
          </a:p>
        </p:txBody>
      </p:sp>
      <p:sp>
        <p:nvSpPr>
          <p:cNvPr id="60" name="Slide Number Placeholder 5">
            <a:extLst>
              <a:ext uri="{FF2B5EF4-FFF2-40B4-BE49-F238E27FC236}">
                <a16:creationId xmlns:a16="http://schemas.microsoft.com/office/drawing/2014/main" id="{91C3263A-749F-40A8-8D09-21849639E901}"/>
              </a:ext>
            </a:extLst>
          </p:cNvPr>
          <p:cNvSpPr txBox="1">
            <a:spLocks/>
          </p:cNvSpPr>
          <p:nvPr/>
        </p:nvSpPr>
        <p:spPr>
          <a:xfrm>
            <a:off x="10972800" y="6356350"/>
            <a:ext cx="1043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26DCF8-B413-4B6A-A417-19AD5C997DD7}" type="slidenum">
              <a:rPr lang="en-US" b="1" smtClean="0">
                <a:latin typeface="+mj-lt"/>
              </a:rPr>
              <a:pPr/>
              <a:t>10</a:t>
            </a:fld>
            <a:endParaRPr lang="en-US" b="1" dirty="0">
              <a:latin typeface="+mj-lt"/>
            </a:endParaRPr>
          </a:p>
        </p:txBody>
      </p:sp>
      <p:sp>
        <p:nvSpPr>
          <p:cNvPr id="25" name="Google Shape;158;p6">
            <a:extLst>
              <a:ext uri="{FF2B5EF4-FFF2-40B4-BE49-F238E27FC236}">
                <a16:creationId xmlns:a16="http://schemas.microsoft.com/office/drawing/2014/main" id="{1535FADE-FA2D-4EE4-AF2C-0849424DBF30}"/>
              </a:ext>
            </a:extLst>
          </p:cNvPr>
          <p:cNvSpPr/>
          <p:nvPr/>
        </p:nvSpPr>
        <p:spPr>
          <a:xfrm>
            <a:off x="762841" y="1609981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59;p6">
            <a:extLst>
              <a:ext uri="{FF2B5EF4-FFF2-40B4-BE49-F238E27FC236}">
                <a16:creationId xmlns:a16="http://schemas.microsoft.com/office/drawing/2014/main" id="{D077B3CC-FC2A-4E1B-96BF-D93A8C06CBFB}"/>
              </a:ext>
            </a:extLst>
          </p:cNvPr>
          <p:cNvSpPr/>
          <p:nvPr/>
        </p:nvSpPr>
        <p:spPr>
          <a:xfrm>
            <a:off x="1408632" y="1327366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60;p6">
            <a:extLst>
              <a:ext uri="{FF2B5EF4-FFF2-40B4-BE49-F238E27FC236}">
                <a16:creationId xmlns:a16="http://schemas.microsoft.com/office/drawing/2014/main" id="{422E33F2-204D-4019-AC16-113D6DD3AF0B}"/>
              </a:ext>
            </a:extLst>
          </p:cNvPr>
          <p:cNvSpPr/>
          <p:nvPr/>
        </p:nvSpPr>
        <p:spPr>
          <a:xfrm>
            <a:off x="6171454" y="1609981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61;p6">
            <a:extLst>
              <a:ext uri="{FF2B5EF4-FFF2-40B4-BE49-F238E27FC236}">
                <a16:creationId xmlns:a16="http://schemas.microsoft.com/office/drawing/2014/main" id="{49F9DF13-8CCB-4BCB-B925-DF53D94F7B15}"/>
              </a:ext>
            </a:extLst>
          </p:cNvPr>
          <p:cNvSpPr/>
          <p:nvPr/>
        </p:nvSpPr>
        <p:spPr>
          <a:xfrm>
            <a:off x="6817245" y="1327366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62;p6">
            <a:extLst>
              <a:ext uri="{FF2B5EF4-FFF2-40B4-BE49-F238E27FC236}">
                <a16:creationId xmlns:a16="http://schemas.microsoft.com/office/drawing/2014/main" id="{8170EB32-FE22-4EAB-8CE9-3CE6B9F59AED}"/>
              </a:ext>
            </a:extLst>
          </p:cNvPr>
          <p:cNvSpPr txBox="1"/>
          <p:nvPr/>
        </p:nvSpPr>
        <p:spPr>
          <a:xfrm>
            <a:off x="1839751" y="1372052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TSLA</a:t>
            </a:r>
            <a:endParaRPr/>
          </a:p>
        </p:txBody>
      </p:sp>
      <p:sp>
        <p:nvSpPr>
          <p:cNvPr id="30" name="Google Shape;163;p6">
            <a:extLst>
              <a:ext uri="{FF2B5EF4-FFF2-40B4-BE49-F238E27FC236}">
                <a16:creationId xmlns:a16="http://schemas.microsoft.com/office/drawing/2014/main" id="{20E0DC83-BAEE-4EC5-A5C4-F18B5983F314}"/>
              </a:ext>
            </a:extLst>
          </p:cNvPr>
          <p:cNvSpPr txBox="1"/>
          <p:nvPr/>
        </p:nvSpPr>
        <p:spPr>
          <a:xfrm>
            <a:off x="7248364" y="1372052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LI</a:t>
            </a:r>
            <a:endParaRPr dirty="0"/>
          </a:p>
        </p:txBody>
      </p:sp>
      <p:sp>
        <p:nvSpPr>
          <p:cNvPr id="31" name="Google Shape;164;p6">
            <a:extLst>
              <a:ext uri="{FF2B5EF4-FFF2-40B4-BE49-F238E27FC236}">
                <a16:creationId xmlns:a16="http://schemas.microsoft.com/office/drawing/2014/main" id="{5C04880D-7578-42B4-B03F-BA59C8E2C354}"/>
              </a:ext>
            </a:extLst>
          </p:cNvPr>
          <p:cNvSpPr/>
          <p:nvPr/>
        </p:nvSpPr>
        <p:spPr>
          <a:xfrm>
            <a:off x="762841" y="4245242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65;p6">
            <a:extLst>
              <a:ext uri="{FF2B5EF4-FFF2-40B4-BE49-F238E27FC236}">
                <a16:creationId xmlns:a16="http://schemas.microsoft.com/office/drawing/2014/main" id="{5A7234B3-FFF3-4AD0-9E8A-6C139C54EDA3}"/>
              </a:ext>
            </a:extLst>
          </p:cNvPr>
          <p:cNvSpPr/>
          <p:nvPr/>
        </p:nvSpPr>
        <p:spPr>
          <a:xfrm>
            <a:off x="6171454" y="4245242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71;p6">
            <a:extLst>
              <a:ext uri="{FF2B5EF4-FFF2-40B4-BE49-F238E27FC236}">
                <a16:creationId xmlns:a16="http://schemas.microsoft.com/office/drawing/2014/main" id="{70F9DFEA-A364-42BB-AAB5-C98972F870B9}"/>
              </a:ext>
            </a:extLst>
          </p:cNvPr>
          <p:cNvSpPr/>
          <p:nvPr/>
        </p:nvSpPr>
        <p:spPr>
          <a:xfrm>
            <a:off x="1408632" y="3962627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72;p6">
            <a:extLst>
              <a:ext uri="{FF2B5EF4-FFF2-40B4-BE49-F238E27FC236}">
                <a16:creationId xmlns:a16="http://schemas.microsoft.com/office/drawing/2014/main" id="{26C06586-E6FA-4F99-8086-196D12E70390}"/>
              </a:ext>
            </a:extLst>
          </p:cNvPr>
          <p:cNvSpPr/>
          <p:nvPr/>
        </p:nvSpPr>
        <p:spPr>
          <a:xfrm>
            <a:off x="6817245" y="3962627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173;p6">
            <a:extLst>
              <a:ext uri="{FF2B5EF4-FFF2-40B4-BE49-F238E27FC236}">
                <a16:creationId xmlns:a16="http://schemas.microsoft.com/office/drawing/2014/main" id="{1FB396C1-B483-4E29-A476-8BB14CC932CC}"/>
              </a:ext>
            </a:extLst>
          </p:cNvPr>
          <p:cNvSpPr txBox="1"/>
          <p:nvPr/>
        </p:nvSpPr>
        <p:spPr>
          <a:xfrm>
            <a:off x="1839751" y="4007313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NIO</a:t>
            </a:r>
            <a:endParaRPr dirty="0"/>
          </a:p>
        </p:txBody>
      </p:sp>
      <p:sp>
        <p:nvSpPr>
          <p:cNvPr id="42" name="Google Shape;174;p6">
            <a:extLst>
              <a:ext uri="{FF2B5EF4-FFF2-40B4-BE49-F238E27FC236}">
                <a16:creationId xmlns:a16="http://schemas.microsoft.com/office/drawing/2014/main" id="{D2C81CF4-19C5-4F58-AD8D-A532232DBE7D}"/>
              </a:ext>
            </a:extLst>
          </p:cNvPr>
          <p:cNvSpPr txBox="1"/>
          <p:nvPr/>
        </p:nvSpPr>
        <p:spPr>
          <a:xfrm>
            <a:off x="7248364" y="4007313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XPEV</a:t>
            </a:r>
            <a:endParaRPr/>
          </a:p>
        </p:txBody>
      </p:sp>
      <p:pic>
        <p:nvPicPr>
          <p:cNvPr id="44" name="Google Shape;262;p10">
            <a:extLst>
              <a:ext uri="{FF2B5EF4-FFF2-40B4-BE49-F238E27FC236}">
                <a16:creationId xmlns:a16="http://schemas.microsoft.com/office/drawing/2014/main" id="{404178DA-4051-43CC-A4E9-301E0A58224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435" y="1904022"/>
            <a:ext cx="5108518" cy="147827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259;p10">
            <a:extLst>
              <a:ext uri="{FF2B5EF4-FFF2-40B4-BE49-F238E27FC236}">
                <a16:creationId xmlns:a16="http://schemas.microsoft.com/office/drawing/2014/main" id="{4EB4CAD1-0473-462D-BC1C-E1A06A13D306}"/>
              </a:ext>
            </a:extLst>
          </p:cNvPr>
          <p:cNvSpPr txBox="1"/>
          <p:nvPr/>
        </p:nvSpPr>
        <p:spPr>
          <a:xfrm>
            <a:off x="837435" y="3344478"/>
            <a:ext cx="5108518" cy="35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Mean Absolute Error - </a:t>
            </a:r>
            <a:r>
              <a:rPr lang="en-US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$91.2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46" name="Google Shape;259;p10">
            <a:extLst>
              <a:ext uri="{FF2B5EF4-FFF2-40B4-BE49-F238E27FC236}">
                <a16:creationId xmlns:a16="http://schemas.microsoft.com/office/drawing/2014/main" id="{0F88CF75-C2D0-46D7-B3FF-01E15BB2A239}"/>
              </a:ext>
            </a:extLst>
          </p:cNvPr>
          <p:cNvSpPr txBox="1"/>
          <p:nvPr/>
        </p:nvSpPr>
        <p:spPr>
          <a:xfrm>
            <a:off x="6246047" y="3344478"/>
            <a:ext cx="5108518" cy="35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Mean Absolute Error - </a:t>
            </a:r>
            <a:r>
              <a:rPr lang="en-US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$1.72</a:t>
            </a:r>
          </a:p>
        </p:txBody>
      </p:sp>
      <p:sp>
        <p:nvSpPr>
          <p:cNvPr id="47" name="Google Shape;259;p10">
            <a:extLst>
              <a:ext uri="{FF2B5EF4-FFF2-40B4-BE49-F238E27FC236}">
                <a16:creationId xmlns:a16="http://schemas.microsoft.com/office/drawing/2014/main" id="{337BA34C-832D-471B-8BDF-4D4E58291259}"/>
              </a:ext>
            </a:extLst>
          </p:cNvPr>
          <p:cNvSpPr txBox="1"/>
          <p:nvPr/>
        </p:nvSpPr>
        <p:spPr>
          <a:xfrm>
            <a:off x="837435" y="6016818"/>
            <a:ext cx="5108518" cy="35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Mean Absolute Error - </a:t>
            </a:r>
            <a:r>
              <a:rPr lang="en-US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$8.65</a:t>
            </a:r>
          </a:p>
        </p:txBody>
      </p:sp>
      <p:sp>
        <p:nvSpPr>
          <p:cNvPr id="48" name="Google Shape;259;p10">
            <a:extLst>
              <a:ext uri="{FF2B5EF4-FFF2-40B4-BE49-F238E27FC236}">
                <a16:creationId xmlns:a16="http://schemas.microsoft.com/office/drawing/2014/main" id="{B434705F-CDBB-4C00-9B73-9EAE69F1DFEC}"/>
              </a:ext>
            </a:extLst>
          </p:cNvPr>
          <p:cNvSpPr txBox="1"/>
          <p:nvPr/>
        </p:nvSpPr>
        <p:spPr>
          <a:xfrm>
            <a:off x="6246047" y="6016818"/>
            <a:ext cx="5108518" cy="35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Mean Absolute Error - </a:t>
            </a:r>
            <a:r>
              <a:rPr lang="en-US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$2.27</a:t>
            </a:r>
          </a:p>
        </p:txBody>
      </p:sp>
      <p:pic>
        <p:nvPicPr>
          <p:cNvPr id="50" name="Google Shape;277;p11">
            <a:extLst>
              <a:ext uri="{FF2B5EF4-FFF2-40B4-BE49-F238E27FC236}">
                <a16:creationId xmlns:a16="http://schemas.microsoft.com/office/drawing/2014/main" id="{FFDCB355-7F21-46A3-913D-FECF2B3F18F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7434" y="4565440"/>
            <a:ext cx="5108519" cy="1482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292;p12">
            <a:extLst>
              <a:ext uri="{FF2B5EF4-FFF2-40B4-BE49-F238E27FC236}">
                <a16:creationId xmlns:a16="http://schemas.microsoft.com/office/drawing/2014/main" id="{62251521-771A-4C94-8B2C-310C228A3F4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46047" y="4570376"/>
            <a:ext cx="5108518" cy="148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307;p13">
            <a:extLst>
              <a:ext uri="{FF2B5EF4-FFF2-40B4-BE49-F238E27FC236}">
                <a16:creationId xmlns:a16="http://schemas.microsoft.com/office/drawing/2014/main" id="{EBD7BF63-185A-43C6-9FB7-A5972F7A758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6047" y="1885121"/>
            <a:ext cx="5108518" cy="14575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5826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ader Wallpapers - Top Free Trader Backgrounds - WallpaperAccess">
            <a:extLst>
              <a:ext uri="{FF2B5EF4-FFF2-40B4-BE49-F238E27FC236}">
                <a16:creationId xmlns:a16="http://schemas.microsoft.com/office/drawing/2014/main" id="{CB92660E-670A-4C5A-A1A4-5CFC29B39BA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23EED9-8CB4-46A5-998D-973EDD65F186}"/>
              </a:ext>
            </a:extLst>
          </p:cNvPr>
          <p:cNvSpPr/>
          <p:nvPr/>
        </p:nvSpPr>
        <p:spPr>
          <a:xfrm>
            <a:off x="-1" y="0"/>
            <a:ext cx="12192001" cy="6864852"/>
          </a:xfrm>
          <a:prstGeom prst="rect">
            <a:avLst/>
          </a:prstGeom>
          <a:gradFill flip="none" rotWithShape="1">
            <a:gsLst>
              <a:gs pos="41000">
                <a:schemeClr val="accent1"/>
              </a:gs>
              <a:gs pos="100000">
                <a:schemeClr val="accent1">
                  <a:alpha val="6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FC72C83-7D43-464A-82D3-7CA9A11B0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4" t="11215" r="29154" b="11215"/>
          <a:stretch/>
        </p:blipFill>
        <p:spPr>
          <a:xfrm>
            <a:off x="7735974" y="-518037"/>
            <a:ext cx="5639410" cy="5829300"/>
          </a:xfrm>
          <a:prstGeom prst="rect">
            <a:avLst/>
          </a:prstGeom>
        </p:spPr>
      </p:pic>
      <p:pic>
        <p:nvPicPr>
          <p:cNvPr id="13" name="Picture 6" descr="Forex Wallpaper Hd - 1920x1080 Wallpaper - teahub.io">
            <a:extLst>
              <a:ext uri="{FF2B5EF4-FFF2-40B4-BE49-F238E27FC236}">
                <a16:creationId xmlns:a16="http://schemas.microsoft.com/office/drawing/2014/main" id="{2AE57FC1-D354-4E05-AAB0-F910B3D850C3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76" b="6776"/>
          <a:stretch/>
        </p:blipFill>
        <p:spPr bwMode="auto">
          <a:xfrm>
            <a:off x="4268788" y="3005138"/>
            <a:ext cx="7923212" cy="38528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ACC1869-E931-4791-8AB0-09F81E1593F4}"/>
              </a:ext>
            </a:extLst>
          </p:cNvPr>
          <p:cNvSpPr/>
          <p:nvPr/>
        </p:nvSpPr>
        <p:spPr>
          <a:xfrm>
            <a:off x="4269064" y="3004457"/>
            <a:ext cx="7922938" cy="3853543"/>
          </a:xfrm>
          <a:custGeom>
            <a:avLst/>
            <a:gdLst>
              <a:gd name="connsiteX0" fmla="*/ 7664879 w 7664879"/>
              <a:gd name="connsiteY0" fmla="*/ 0 h 3728029"/>
              <a:gd name="connsiteX1" fmla="*/ 7664879 w 7664879"/>
              <a:gd name="connsiteY1" fmla="*/ 3728029 h 3728029"/>
              <a:gd name="connsiteX2" fmla="*/ 0 w 7664879"/>
              <a:gd name="connsiteY2" fmla="*/ 3728029 h 3728029"/>
              <a:gd name="connsiteX3" fmla="*/ 335540 w 7664879"/>
              <a:gd name="connsiteY3" fmla="*/ 3647201 h 3728029"/>
              <a:gd name="connsiteX4" fmla="*/ 3443078 w 7664879"/>
              <a:gd name="connsiteY4" fmla="*/ 2562686 h 3728029"/>
              <a:gd name="connsiteX5" fmla="*/ 7382781 w 7664879"/>
              <a:gd name="connsiteY5" fmla="*/ 229158 h 3728029"/>
              <a:gd name="connsiteX6" fmla="*/ 7664879 w 7664879"/>
              <a:gd name="connsiteY6" fmla="*/ 0 h 372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64879" h="3728029">
                <a:moveTo>
                  <a:pt x="7664879" y="0"/>
                </a:moveTo>
                <a:lnTo>
                  <a:pt x="7664879" y="3728029"/>
                </a:lnTo>
                <a:lnTo>
                  <a:pt x="0" y="3728029"/>
                </a:lnTo>
                <a:lnTo>
                  <a:pt x="335540" y="3647201"/>
                </a:lnTo>
                <a:cubicBezTo>
                  <a:pt x="1341087" y="3391444"/>
                  <a:pt x="2389527" y="3030158"/>
                  <a:pt x="3443078" y="2562686"/>
                </a:cubicBezTo>
                <a:cubicBezTo>
                  <a:pt x="4948151" y="1894869"/>
                  <a:pt x="6285549" y="1089373"/>
                  <a:pt x="7382781" y="229158"/>
                </a:cubicBezTo>
                <a:lnTo>
                  <a:pt x="7664879" y="0"/>
                </a:lnTo>
                <a:close/>
              </a:path>
            </a:pathLst>
          </a:custGeom>
          <a:gradFill flip="none" rotWithShape="1">
            <a:gsLst>
              <a:gs pos="47000">
                <a:schemeClr val="bg2"/>
              </a:gs>
              <a:gs pos="100000">
                <a:schemeClr val="bg2">
                  <a:alpha val="8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8C840-D06B-41B9-9E54-29E68C4F89A5}"/>
              </a:ext>
            </a:extLst>
          </p:cNvPr>
          <p:cNvSpPr txBox="1"/>
          <p:nvPr/>
        </p:nvSpPr>
        <p:spPr>
          <a:xfrm>
            <a:off x="656858" y="1550938"/>
            <a:ext cx="84000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+mj-lt"/>
              </a:rPr>
              <a:t>Facebook Prophet Models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2BDFE-1D6A-4624-AA6A-97753BC4406B}"/>
              </a:ext>
            </a:extLst>
          </p:cNvPr>
          <p:cNvGrpSpPr/>
          <p:nvPr/>
        </p:nvGrpSpPr>
        <p:grpSpPr>
          <a:xfrm rot="10800000" flipV="1">
            <a:off x="-1" y="4730945"/>
            <a:ext cx="3873775" cy="2127053"/>
            <a:chOff x="3283682" y="1966526"/>
            <a:chExt cx="8908320" cy="489147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974150-D008-43E9-BDEE-C7955726280C}"/>
                </a:ext>
              </a:extLst>
            </p:cNvPr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>
                <a:gd name="connsiteX0" fmla="*/ 7664879 w 7664879"/>
                <a:gd name="connsiteY0" fmla="*/ 0 h 3728029"/>
                <a:gd name="connsiteX1" fmla="*/ 7664879 w 7664879"/>
                <a:gd name="connsiteY1" fmla="*/ 3728029 h 3728029"/>
                <a:gd name="connsiteX2" fmla="*/ 0 w 7664879"/>
                <a:gd name="connsiteY2" fmla="*/ 3728029 h 3728029"/>
                <a:gd name="connsiteX3" fmla="*/ 335540 w 7664879"/>
                <a:gd name="connsiteY3" fmla="*/ 3647201 h 3728029"/>
                <a:gd name="connsiteX4" fmla="*/ 3443078 w 7664879"/>
                <a:gd name="connsiteY4" fmla="*/ 2562686 h 3728029"/>
                <a:gd name="connsiteX5" fmla="*/ 7382781 w 7664879"/>
                <a:gd name="connsiteY5" fmla="*/ 229158 h 3728029"/>
                <a:gd name="connsiteX6" fmla="*/ 7664879 w 7664879"/>
                <a:gd name="connsiteY6" fmla="*/ 0 h 372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4879" h="3728029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299841-7329-4CD1-A3AA-B0AA089A93B8}"/>
                </a:ext>
              </a:extLst>
            </p:cNvPr>
            <p:cNvSpPr/>
            <p:nvPr/>
          </p:nvSpPr>
          <p:spPr>
            <a:xfrm>
              <a:off x="3873777" y="2290542"/>
              <a:ext cx="8318223" cy="4567458"/>
            </a:xfrm>
            <a:custGeom>
              <a:avLst/>
              <a:gdLst>
                <a:gd name="connsiteX0" fmla="*/ 8908319 w 8908319"/>
                <a:gd name="connsiteY0" fmla="*/ 0 h 4891474"/>
                <a:gd name="connsiteX1" fmla="*/ 8908319 w 8908319"/>
                <a:gd name="connsiteY1" fmla="*/ 1163445 h 4891474"/>
                <a:gd name="connsiteX2" fmla="*/ 8626221 w 8908319"/>
                <a:gd name="connsiteY2" fmla="*/ 1392603 h 4891474"/>
                <a:gd name="connsiteX3" fmla="*/ 4686518 w 8908319"/>
                <a:gd name="connsiteY3" fmla="*/ 3726131 h 4891474"/>
                <a:gd name="connsiteX4" fmla="*/ 1578980 w 8908319"/>
                <a:gd name="connsiteY4" fmla="*/ 4810646 h 4891474"/>
                <a:gd name="connsiteX5" fmla="*/ 1243440 w 8908319"/>
                <a:gd name="connsiteY5" fmla="*/ 4891474 h 4891474"/>
                <a:gd name="connsiteX6" fmla="*/ 0 w 8908319"/>
                <a:gd name="connsiteY6" fmla="*/ 4891474 h 4891474"/>
                <a:gd name="connsiteX7" fmla="*/ 125312 w 8908319"/>
                <a:gd name="connsiteY7" fmla="*/ 4863837 h 4891474"/>
                <a:gd name="connsiteX8" fmla="*/ 3447654 w 8908319"/>
                <a:gd name="connsiteY8" fmla="*/ 3726131 h 4891474"/>
                <a:gd name="connsiteX9" fmla="*/ 8844018 w 8908319"/>
                <a:gd name="connsiteY9" fmla="*/ 71611 h 4891474"/>
                <a:gd name="connsiteX10" fmla="*/ 8908319 w 8908319"/>
                <a:gd name="connsiteY10" fmla="*/ 0 h 48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319" h="4891474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glow rad="228600">
                <a:schemeClr val="accent2">
                  <a:alpha val="10000"/>
                </a:schemeClr>
              </a:glow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E829F4-CDCB-41B3-B74C-253C642C3573}"/>
                </a:ext>
              </a:extLst>
            </p:cNvPr>
            <p:cNvSpPr/>
            <p:nvPr/>
          </p:nvSpPr>
          <p:spPr>
            <a:xfrm>
              <a:off x="3283682" y="1966526"/>
              <a:ext cx="8908319" cy="4891474"/>
            </a:xfrm>
            <a:custGeom>
              <a:avLst/>
              <a:gdLst>
                <a:gd name="connsiteX0" fmla="*/ 8908319 w 8908319"/>
                <a:gd name="connsiteY0" fmla="*/ 0 h 4891474"/>
                <a:gd name="connsiteX1" fmla="*/ 8908319 w 8908319"/>
                <a:gd name="connsiteY1" fmla="*/ 1163445 h 4891474"/>
                <a:gd name="connsiteX2" fmla="*/ 8626221 w 8908319"/>
                <a:gd name="connsiteY2" fmla="*/ 1392603 h 4891474"/>
                <a:gd name="connsiteX3" fmla="*/ 4686518 w 8908319"/>
                <a:gd name="connsiteY3" fmla="*/ 3726131 h 4891474"/>
                <a:gd name="connsiteX4" fmla="*/ 1578980 w 8908319"/>
                <a:gd name="connsiteY4" fmla="*/ 4810646 h 4891474"/>
                <a:gd name="connsiteX5" fmla="*/ 1243440 w 8908319"/>
                <a:gd name="connsiteY5" fmla="*/ 4891474 h 4891474"/>
                <a:gd name="connsiteX6" fmla="*/ 0 w 8908319"/>
                <a:gd name="connsiteY6" fmla="*/ 4891474 h 4891474"/>
                <a:gd name="connsiteX7" fmla="*/ 125312 w 8908319"/>
                <a:gd name="connsiteY7" fmla="*/ 4863837 h 4891474"/>
                <a:gd name="connsiteX8" fmla="*/ 3447654 w 8908319"/>
                <a:gd name="connsiteY8" fmla="*/ 3726131 h 4891474"/>
                <a:gd name="connsiteX9" fmla="*/ 8844018 w 8908319"/>
                <a:gd name="connsiteY9" fmla="*/ 71611 h 4891474"/>
                <a:gd name="connsiteX10" fmla="*/ 8908319 w 8908319"/>
                <a:gd name="connsiteY10" fmla="*/ 0 h 48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319" h="4891474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glow rad="228600">
                <a:schemeClr val="accent2">
                  <a:alpha val="10000"/>
                </a:schemeClr>
              </a:glow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A8A58B6-3B37-465E-AB10-05201B383A7A}"/>
              </a:ext>
            </a:extLst>
          </p:cNvPr>
          <p:cNvSpPr/>
          <p:nvPr/>
        </p:nvSpPr>
        <p:spPr>
          <a:xfrm>
            <a:off x="3873777" y="2290542"/>
            <a:ext cx="8318223" cy="4567458"/>
          </a:xfrm>
          <a:custGeom>
            <a:avLst/>
            <a:gdLst>
              <a:gd name="connsiteX0" fmla="*/ 8908319 w 8908319"/>
              <a:gd name="connsiteY0" fmla="*/ 0 h 4891474"/>
              <a:gd name="connsiteX1" fmla="*/ 8908319 w 8908319"/>
              <a:gd name="connsiteY1" fmla="*/ 1163445 h 4891474"/>
              <a:gd name="connsiteX2" fmla="*/ 8626221 w 8908319"/>
              <a:gd name="connsiteY2" fmla="*/ 1392603 h 4891474"/>
              <a:gd name="connsiteX3" fmla="*/ 4686518 w 8908319"/>
              <a:gd name="connsiteY3" fmla="*/ 3726131 h 4891474"/>
              <a:gd name="connsiteX4" fmla="*/ 1578980 w 8908319"/>
              <a:gd name="connsiteY4" fmla="*/ 4810646 h 4891474"/>
              <a:gd name="connsiteX5" fmla="*/ 1243440 w 8908319"/>
              <a:gd name="connsiteY5" fmla="*/ 4891474 h 4891474"/>
              <a:gd name="connsiteX6" fmla="*/ 0 w 8908319"/>
              <a:gd name="connsiteY6" fmla="*/ 4891474 h 4891474"/>
              <a:gd name="connsiteX7" fmla="*/ 125312 w 8908319"/>
              <a:gd name="connsiteY7" fmla="*/ 4863837 h 4891474"/>
              <a:gd name="connsiteX8" fmla="*/ 3447654 w 8908319"/>
              <a:gd name="connsiteY8" fmla="*/ 3726131 h 4891474"/>
              <a:gd name="connsiteX9" fmla="*/ 8844018 w 8908319"/>
              <a:gd name="connsiteY9" fmla="*/ 71611 h 4891474"/>
              <a:gd name="connsiteX10" fmla="*/ 8908319 w 8908319"/>
              <a:gd name="connsiteY10" fmla="*/ 0 h 48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8319" h="4891474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7B8FB57-E730-4044-8297-F3150DD72C5D}"/>
              </a:ext>
            </a:extLst>
          </p:cNvPr>
          <p:cNvSpPr/>
          <p:nvPr/>
        </p:nvSpPr>
        <p:spPr>
          <a:xfrm>
            <a:off x="3283682" y="1966526"/>
            <a:ext cx="8908319" cy="4891474"/>
          </a:xfrm>
          <a:custGeom>
            <a:avLst/>
            <a:gdLst>
              <a:gd name="connsiteX0" fmla="*/ 8908319 w 8908319"/>
              <a:gd name="connsiteY0" fmla="*/ 0 h 4891474"/>
              <a:gd name="connsiteX1" fmla="*/ 8908319 w 8908319"/>
              <a:gd name="connsiteY1" fmla="*/ 1163445 h 4891474"/>
              <a:gd name="connsiteX2" fmla="*/ 8626221 w 8908319"/>
              <a:gd name="connsiteY2" fmla="*/ 1392603 h 4891474"/>
              <a:gd name="connsiteX3" fmla="*/ 4686518 w 8908319"/>
              <a:gd name="connsiteY3" fmla="*/ 3726131 h 4891474"/>
              <a:gd name="connsiteX4" fmla="*/ 1578980 w 8908319"/>
              <a:gd name="connsiteY4" fmla="*/ 4810646 h 4891474"/>
              <a:gd name="connsiteX5" fmla="*/ 1243440 w 8908319"/>
              <a:gd name="connsiteY5" fmla="*/ 4891474 h 4891474"/>
              <a:gd name="connsiteX6" fmla="*/ 0 w 8908319"/>
              <a:gd name="connsiteY6" fmla="*/ 4891474 h 4891474"/>
              <a:gd name="connsiteX7" fmla="*/ 125312 w 8908319"/>
              <a:gd name="connsiteY7" fmla="*/ 4863837 h 4891474"/>
              <a:gd name="connsiteX8" fmla="*/ 3447654 w 8908319"/>
              <a:gd name="connsiteY8" fmla="*/ 3726131 h 4891474"/>
              <a:gd name="connsiteX9" fmla="*/ 8844018 w 8908319"/>
              <a:gd name="connsiteY9" fmla="*/ 71611 h 4891474"/>
              <a:gd name="connsiteX10" fmla="*/ 8908319 w 8908319"/>
              <a:gd name="connsiteY10" fmla="*/ 0 h 48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8319" h="4891474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  <a:outerShdw blurRad="647700" dist="266700" dir="14400000" sx="97000" sy="97000" algn="t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61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DEC4E1C-2D5C-44C9-A514-2777CE2303E1}"/>
              </a:ext>
            </a:extLst>
          </p:cNvPr>
          <p:cNvSpPr/>
          <p:nvPr/>
        </p:nvSpPr>
        <p:spPr>
          <a:xfrm rot="21031588">
            <a:off x="-114195" y="-931835"/>
            <a:ext cx="11610706" cy="2579907"/>
          </a:xfrm>
          <a:custGeom>
            <a:avLst/>
            <a:gdLst>
              <a:gd name="connsiteX0" fmla="*/ 250756 w 11610706"/>
              <a:gd name="connsiteY0" fmla="*/ 0 h 2579907"/>
              <a:gd name="connsiteX1" fmla="*/ 11610706 w 11610706"/>
              <a:gd name="connsiteY1" fmla="*/ 1895609 h 2579907"/>
              <a:gd name="connsiteX2" fmla="*/ 11428913 w 11610706"/>
              <a:gd name="connsiteY2" fmla="*/ 1950828 h 2579907"/>
              <a:gd name="connsiteX3" fmla="*/ 6318207 w 11610706"/>
              <a:gd name="connsiteY3" fmla="*/ 2579907 h 2579907"/>
              <a:gd name="connsiteX4" fmla="*/ 173010 w 11610706"/>
              <a:gd name="connsiteY4" fmla="*/ 1583785 h 2579907"/>
              <a:gd name="connsiteX5" fmla="*/ 0 w 11610706"/>
              <a:gd name="connsiteY5" fmla="*/ 1502721 h 2579907"/>
              <a:gd name="connsiteX6" fmla="*/ 250756 w 11610706"/>
              <a:gd name="connsiteY6" fmla="*/ 0 h 257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10706" h="2579907">
                <a:moveTo>
                  <a:pt x="250756" y="0"/>
                </a:moveTo>
                <a:lnTo>
                  <a:pt x="11610706" y="1895609"/>
                </a:lnTo>
                <a:lnTo>
                  <a:pt x="11428913" y="1950828"/>
                </a:lnTo>
                <a:cubicBezTo>
                  <a:pt x="10079082" y="2341685"/>
                  <a:pt x="8285966" y="2579907"/>
                  <a:pt x="6318207" y="2579907"/>
                </a:cubicBezTo>
                <a:cubicBezTo>
                  <a:pt x="3792913" y="2579907"/>
                  <a:pt x="1555251" y="2187569"/>
                  <a:pt x="173010" y="1583785"/>
                </a:cubicBezTo>
                <a:lnTo>
                  <a:pt x="0" y="1502721"/>
                </a:lnTo>
                <a:lnTo>
                  <a:pt x="250756" y="0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  <a:outerShdw blurRad="647700" dist="266700" dir="21540000" sx="97000" sy="97000" algn="t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Escolher uma corretora: Day Trader | Co op bank, Stock analysis, Investing  strategy">
            <a:extLst>
              <a:ext uri="{FF2B5EF4-FFF2-40B4-BE49-F238E27FC236}">
                <a16:creationId xmlns:a16="http://schemas.microsoft.com/office/drawing/2014/main" id="{C80F7095-3599-4C7E-A209-635C669E005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0" b="39690"/>
          <a:stretch/>
        </p:blipFill>
        <p:spPr bwMode="auto">
          <a:xfrm>
            <a:off x="2" y="2"/>
            <a:ext cx="10120863" cy="15228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tock Market Or Forex Trading Graph In Graphic Concept | Stock market  graph, Forex trading, Trading charts">
            <a:extLst>
              <a:ext uri="{FF2B5EF4-FFF2-40B4-BE49-F238E27FC236}">
                <a16:creationId xmlns:a16="http://schemas.microsoft.com/office/drawing/2014/main" id="{C1B24497-6039-4168-9873-FFC9967069A7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40" b="31040"/>
          <a:stretch/>
        </p:blipFill>
        <p:spPr bwMode="auto">
          <a:xfrm>
            <a:off x="2" y="3778052"/>
            <a:ext cx="12192001" cy="30799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C63B565-FC9B-48C3-8DAC-E97A40D4D749}"/>
              </a:ext>
            </a:extLst>
          </p:cNvPr>
          <p:cNvSpPr/>
          <p:nvPr/>
        </p:nvSpPr>
        <p:spPr>
          <a:xfrm rot="21031588">
            <a:off x="-111941" y="-817911"/>
            <a:ext cx="10204488" cy="2141987"/>
          </a:xfrm>
          <a:custGeom>
            <a:avLst/>
            <a:gdLst>
              <a:gd name="connsiteX0" fmla="*/ 221656 w 10204488"/>
              <a:gd name="connsiteY0" fmla="*/ 0 h 2141987"/>
              <a:gd name="connsiteX1" fmla="*/ 10204488 w 10204488"/>
              <a:gd name="connsiteY1" fmla="*/ 1665813 h 2141987"/>
              <a:gd name="connsiteX2" fmla="*/ 9891278 w 10204488"/>
              <a:gd name="connsiteY2" fmla="*/ 1736546 h 2141987"/>
              <a:gd name="connsiteX3" fmla="*/ 5679507 w 10204488"/>
              <a:gd name="connsiteY3" fmla="*/ 2141987 h 2141987"/>
              <a:gd name="connsiteX4" fmla="*/ 146052 w 10204488"/>
              <a:gd name="connsiteY4" fmla="*/ 1380613 h 2141987"/>
              <a:gd name="connsiteX5" fmla="*/ 0 w 10204488"/>
              <a:gd name="connsiteY5" fmla="*/ 1328332 h 2141987"/>
              <a:gd name="connsiteX6" fmla="*/ 221656 w 10204488"/>
              <a:gd name="connsiteY6" fmla="*/ 0 h 214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04488" h="2141987">
                <a:moveTo>
                  <a:pt x="221656" y="0"/>
                </a:moveTo>
                <a:lnTo>
                  <a:pt x="10204488" y="1665813"/>
                </a:lnTo>
                <a:lnTo>
                  <a:pt x="9891278" y="1736546"/>
                </a:lnTo>
                <a:cubicBezTo>
                  <a:pt x="8685670" y="1992685"/>
                  <a:pt x="7237317" y="2141987"/>
                  <a:pt x="5679507" y="2141987"/>
                </a:cubicBezTo>
                <a:cubicBezTo>
                  <a:pt x="3498572" y="2141987"/>
                  <a:pt x="1532171" y="1849355"/>
                  <a:pt x="146052" y="1380613"/>
                </a:cubicBezTo>
                <a:lnTo>
                  <a:pt x="0" y="1328332"/>
                </a:lnTo>
                <a:lnTo>
                  <a:pt x="221656" y="0"/>
                </a:lnTo>
                <a:close/>
              </a:path>
            </a:pathLst>
          </a:custGeom>
          <a:gradFill flip="none" rotWithShape="1">
            <a:gsLst>
              <a:gs pos="41000">
                <a:schemeClr val="accent1"/>
              </a:gs>
              <a:gs pos="100000">
                <a:schemeClr val="accent1">
                  <a:alpha val="6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498F5F4-A8B5-43E7-A0C2-DA85EC8F8FCE}"/>
              </a:ext>
            </a:extLst>
          </p:cNvPr>
          <p:cNvSpPr/>
          <p:nvPr/>
        </p:nvSpPr>
        <p:spPr>
          <a:xfrm rot="5400000">
            <a:off x="4514653" y="-819348"/>
            <a:ext cx="3162695" cy="1219200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alpha val="88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21D1C-340F-4FAA-970F-6195CD450229}"/>
              </a:ext>
            </a:extLst>
          </p:cNvPr>
          <p:cNvSpPr txBox="1"/>
          <p:nvPr/>
        </p:nvSpPr>
        <p:spPr>
          <a:xfrm>
            <a:off x="740228" y="87179"/>
            <a:ext cx="54312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Facebook Prophet Model Predictions</a:t>
            </a:r>
            <a:endParaRPr lang="en-US" sz="3600" dirty="0"/>
          </a:p>
        </p:txBody>
      </p:sp>
      <p:sp>
        <p:nvSpPr>
          <p:cNvPr id="60" name="Slide Number Placeholder 5">
            <a:extLst>
              <a:ext uri="{FF2B5EF4-FFF2-40B4-BE49-F238E27FC236}">
                <a16:creationId xmlns:a16="http://schemas.microsoft.com/office/drawing/2014/main" id="{91C3263A-749F-40A8-8D09-21849639E901}"/>
              </a:ext>
            </a:extLst>
          </p:cNvPr>
          <p:cNvSpPr txBox="1">
            <a:spLocks/>
          </p:cNvSpPr>
          <p:nvPr/>
        </p:nvSpPr>
        <p:spPr>
          <a:xfrm>
            <a:off x="10972800" y="6356350"/>
            <a:ext cx="1043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26DCF8-B413-4B6A-A417-19AD5C997DD7}" type="slidenum">
              <a:rPr lang="en-US" b="1" smtClean="0">
                <a:latin typeface="+mj-lt"/>
              </a:rPr>
              <a:pPr/>
              <a:t>12</a:t>
            </a:fld>
            <a:endParaRPr lang="en-US" b="1" dirty="0">
              <a:latin typeface="+mj-lt"/>
            </a:endParaRPr>
          </a:p>
        </p:txBody>
      </p:sp>
      <p:sp>
        <p:nvSpPr>
          <p:cNvPr id="25" name="Google Shape;158;p6">
            <a:extLst>
              <a:ext uri="{FF2B5EF4-FFF2-40B4-BE49-F238E27FC236}">
                <a16:creationId xmlns:a16="http://schemas.microsoft.com/office/drawing/2014/main" id="{1535FADE-FA2D-4EE4-AF2C-0849424DBF30}"/>
              </a:ext>
            </a:extLst>
          </p:cNvPr>
          <p:cNvSpPr/>
          <p:nvPr/>
        </p:nvSpPr>
        <p:spPr>
          <a:xfrm>
            <a:off x="762841" y="1609981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59;p6">
            <a:extLst>
              <a:ext uri="{FF2B5EF4-FFF2-40B4-BE49-F238E27FC236}">
                <a16:creationId xmlns:a16="http://schemas.microsoft.com/office/drawing/2014/main" id="{D077B3CC-FC2A-4E1B-96BF-D93A8C06CBFB}"/>
              </a:ext>
            </a:extLst>
          </p:cNvPr>
          <p:cNvSpPr/>
          <p:nvPr/>
        </p:nvSpPr>
        <p:spPr>
          <a:xfrm>
            <a:off x="1408632" y="1327366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60;p6">
            <a:extLst>
              <a:ext uri="{FF2B5EF4-FFF2-40B4-BE49-F238E27FC236}">
                <a16:creationId xmlns:a16="http://schemas.microsoft.com/office/drawing/2014/main" id="{422E33F2-204D-4019-AC16-113D6DD3AF0B}"/>
              </a:ext>
            </a:extLst>
          </p:cNvPr>
          <p:cNvSpPr/>
          <p:nvPr/>
        </p:nvSpPr>
        <p:spPr>
          <a:xfrm>
            <a:off x="6171454" y="1609981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61;p6">
            <a:extLst>
              <a:ext uri="{FF2B5EF4-FFF2-40B4-BE49-F238E27FC236}">
                <a16:creationId xmlns:a16="http://schemas.microsoft.com/office/drawing/2014/main" id="{49F9DF13-8CCB-4BCB-B925-DF53D94F7B15}"/>
              </a:ext>
            </a:extLst>
          </p:cNvPr>
          <p:cNvSpPr/>
          <p:nvPr/>
        </p:nvSpPr>
        <p:spPr>
          <a:xfrm>
            <a:off x="6817245" y="1327366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62;p6">
            <a:extLst>
              <a:ext uri="{FF2B5EF4-FFF2-40B4-BE49-F238E27FC236}">
                <a16:creationId xmlns:a16="http://schemas.microsoft.com/office/drawing/2014/main" id="{8170EB32-FE22-4EAB-8CE9-3CE6B9F59AED}"/>
              </a:ext>
            </a:extLst>
          </p:cNvPr>
          <p:cNvSpPr txBox="1"/>
          <p:nvPr/>
        </p:nvSpPr>
        <p:spPr>
          <a:xfrm>
            <a:off x="1839751" y="1372052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TSLA</a:t>
            </a:r>
            <a:endParaRPr/>
          </a:p>
        </p:txBody>
      </p:sp>
      <p:sp>
        <p:nvSpPr>
          <p:cNvPr id="30" name="Google Shape;163;p6">
            <a:extLst>
              <a:ext uri="{FF2B5EF4-FFF2-40B4-BE49-F238E27FC236}">
                <a16:creationId xmlns:a16="http://schemas.microsoft.com/office/drawing/2014/main" id="{20E0DC83-BAEE-4EC5-A5C4-F18B5983F314}"/>
              </a:ext>
            </a:extLst>
          </p:cNvPr>
          <p:cNvSpPr txBox="1"/>
          <p:nvPr/>
        </p:nvSpPr>
        <p:spPr>
          <a:xfrm>
            <a:off x="7248364" y="1372052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LI</a:t>
            </a:r>
            <a:endParaRPr dirty="0"/>
          </a:p>
        </p:txBody>
      </p:sp>
      <p:sp>
        <p:nvSpPr>
          <p:cNvPr id="31" name="Google Shape;164;p6">
            <a:extLst>
              <a:ext uri="{FF2B5EF4-FFF2-40B4-BE49-F238E27FC236}">
                <a16:creationId xmlns:a16="http://schemas.microsoft.com/office/drawing/2014/main" id="{5C04880D-7578-42B4-B03F-BA59C8E2C354}"/>
              </a:ext>
            </a:extLst>
          </p:cNvPr>
          <p:cNvSpPr/>
          <p:nvPr/>
        </p:nvSpPr>
        <p:spPr>
          <a:xfrm>
            <a:off x="762841" y="4245242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65;p6">
            <a:extLst>
              <a:ext uri="{FF2B5EF4-FFF2-40B4-BE49-F238E27FC236}">
                <a16:creationId xmlns:a16="http://schemas.microsoft.com/office/drawing/2014/main" id="{5A7234B3-FFF3-4AD0-9E8A-6C139C54EDA3}"/>
              </a:ext>
            </a:extLst>
          </p:cNvPr>
          <p:cNvSpPr/>
          <p:nvPr/>
        </p:nvSpPr>
        <p:spPr>
          <a:xfrm>
            <a:off x="6171454" y="4245242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71;p6">
            <a:extLst>
              <a:ext uri="{FF2B5EF4-FFF2-40B4-BE49-F238E27FC236}">
                <a16:creationId xmlns:a16="http://schemas.microsoft.com/office/drawing/2014/main" id="{70F9DFEA-A364-42BB-AAB5-C98972F870B9}"/>
              </a:ext>
            </a:extLst>
          </p:cNvPr>
          <p:cNvSpPr/>
          <p:nvPr/>
        </p:nvSpPr>
        <p:spPr>
          <a:xfrm>
            <a:off x="1408632" y="3962627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72;p6">
            <a:extLst>
              <a:ext uri="{FF2B5EF4-FFF2-40B4-BE49-F238E27FC236}">
                <a16:creationId xmlns:a16="http://schemas.microsoft.com/office/drawing/2014/main" id="{26C06586-E6FA-4F99-8086-196D12E70390}"/>
              </a:ext>
            </a:extLst>
          </p:cNvPr>
          <p:cNvSpPr/>
          <p:nvPr/>
        </p:nvSpPr>
        <p:spPr>
          <a:xfrm>
            <a:off x="6817245" y="3962627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173;p6">
            <a:extLst>
              <a:ext uri="{FF2B5EF4-FFF2-40B4-BE49-F238E27FC236}">
                <a16:creationId xmlns:a16="http://schemas.microsoft.com/office/drawing/2014/main" id="{1FB396C1-B483-4E29-A476-8BB14CC932CC}"/>
              </a:ext>
            </a:extLst>
          </p:cNvPr>
          <p:cNvSpPr txBox="1"/>
          <p:nvPr/>
        </p:nvSpPr>
        <p:spPr>
          <a:xfrm>
            <a:off x="1839751" y="4007313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NIO</a:t>
            </a:r>
            <a:endParaRPr dirty="0"/>
          </a:p>
        </p:txBody>
      </p:sp>
      <p:sp>
        <p:nvSpPr>
          <p:cNvPr id="42" name="Google Shape;174;p6">
            <a:extLst>
              <a:ext uri="{FF2B5EF4-FFF2-40B4-BE49-F238E27FC236}">
                <a16:creationId xmlns:a16="http://schemas.microsoft.com/office/drawing/2014/main" id="{D2C81CF4-19C5-4F58-AD8D-A532232DBE7D}"/>
              </a:ext>
            </a:extLst>
          </p:cNvPr>
          <p:cNvSpPr txBox="1"/>
          <p:nvPr/>
        </p:nvSpPr>
        <p:spPr>
          <a:xfrm>
            <a:off x="7248364" y="4007313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XPEV</a:t>
            </a:r>
            <a:endParaRPr/>
          </a:p>
        </p:txBody>
      </p:sp>
      <p:sp>
        <p:nvSpPr>
          <p:cNvPr id="45" name="Google Shape;259;p10">
            <a:extLst>
              <a:ext uri="{FF2B5EF4-FFF2-40B4-BE49-F238E27FC236}">
                <a16:creationId xmlns:a16="http://schemas.microsoft.com/office/drawing/2014/main" id="{4EB4CAD1-0473-462D-BC1C-E1A06A13D306}"/>
              </a:ext>
            </a:extLst>
          </p:cNvPr>
          <p:cNvSpPr txBox="1"/>
          <p:nvPr/>
        </p:nvSpPr>
        <p:spPr>
          <a:xfrm>
            <a:off x="837435" y="3344478"/>
            <a:ext cx="510851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Mean Absolute Error - </a:t>
            </a:r>
            <a:r>
              <a:rPr lang="en-US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en-US" b="1" dirty="0">
                <a:latin typeface="Arial"/>
                <a:ea typeface="Arial"/>
                <a:cs typeface="Arial"/>
                <a:sym typeface="Arial"/>
              </a:rPr>
              <a:t>45</a:t>
            </a:r>
            <a:r>
              <a:rPr lang="en-US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.2</a:t>
            </a:r>
            <a:endParaRPr sz="1050" dirty="0">
              <a:solidFill>
                <a:schemeClr val="tx1"/>
              </a:solidFill>
            </a:endParaRPr>
          </a:p>
        </p:txBody>
      </p:sp>
      <p:sp>
        <p:nvSpPr>
          <p:cNvPr id="46" name="Google Shape;259;p10">
            <a:extLst>
              <a:ext uri="{FF2B5EF4-FFF2-40B4-BE49-F238E27FC236}">
                <a16:creationId xmlns:a16="http://schemas.microsoft.com/office/drawing/2014/main" id="{0F88CF75-C2D0-46D7-B3FF-01E15BB2A239}"/>
              </a:ext>
            </a:extLst>
          </p:cNvPr>
          <p:cNvSpPr txBox="1"/>
          <p:nvPr/>
        </p:nvSpPr>
        <p:spPr>
          <a:xfrm>
            <a:off x="6246047" y="3344478"/>
            <a:ext cx="510851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Mean Absolute Error - </a:t>
            </a:r>
            <a:r>
              <a:rPr lang="en-US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en-US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6.48</a:t>
            </a:r>
          </a:p>
        </p:txBody>
      </p:sp>
      <p:sp>
        <p:nvSpPr>
          <p:cNvPr id="47" name="Google Shape;259;p10">
            <a:extLst>
              <a:ext uri="{FF2B5EF4-FFF2-40B4-BE49-F238E27FC236}">
                <a16:creationId xmlns:a16="http://schemas.microsoft.com/office/drawing/2014/main" id="{337BA34C-832D-471B-8BDF-4D4E58291259}"/>
              </a:ext>
            </a:extLst>
          </p:cNvPr>
          <p:cNvSpPr txBox="1"/>
          <p:nvPr/>
        </p:nvSpPr>
        <p:spPr>
          <a:xfrm>
            <a:off x="837435" y="6016818"/>
            <a:ext cx="510851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Mean Absolute Error - </a:t>
            </a:r>
            <a:r>
              <a:rPr lang="en-US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$6.11</a:t>
            </a:r>
          </a:p>
        </p:txBody>
      </p:sp>
      <p:sp>
        <p:nvSpPr>
          <p:cNvPr id="48" name="Google Shape;259;p10">
            <a:extLst>
              <a:ext uri="{FF2B5EF4-FFF2-40B4-BE49-F238E27FC236}">
                <a16:creationId xmlns:a16="http://schemas.microsoft.com/office/drawing/2014/main" id="{B434705F-CDBB-4C00-9B73-9EAE69F1DFEC}"/>
              </a:ext>
            </a:extLst>
          </p:cNvPr>
          <p:cNvSpPr txBox="1"/>
          <p:nvPr/>
        </p:nvSpPr>
        <p:spPr>
          <a:xfrm>
            <a:off x="6246047" y="6016818"/>
            <a:ext cx="510851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Mean Absolute Error - </a:t>
            </a:r>
            <a:r>
              <a:rPr lang="en-US" b="1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en-US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6.24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7C8BAE-A20F-884D-A1A4-3A572A175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538" y="1818645"/>
            <a:ext cx="4478785" cy="16478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9084E7-E76D-0447-B5DF-2FB200575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6803" y="4502608"/>
            <a:ext cx="4468634" cy="1423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905A27-DFA1-6443-B317-5CCB87531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538" y="4432073"/>
            <a:ext cx="4400741" cy="15794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50C08E-2FC9-D543-A58D-43EF57E62F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8036" y="1783409"/>
            <a:ext cx="4158638" cy="1605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7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ader Wallpapers - Top Free Trader Backgrounds - WallpaperAccess">
            <a:extLst>
              <a:ext uri="{FF2B5EF4-FFF2-40B4-BE49-F238E27FC236}">
                <a16:creationId xmlns:a16="http://schemas.microsoft.com/office/drawing/2014/main" id="{CB92660E-670A-4C5A-A1A4-5CFC29B39BA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23EED9-8CB4-46A5-998D-973EDD65F186}"/>
              </a:ext>
            </a:extLst>
          </p:cNvPr>
          <p:cNvSpPr/>
          <p:nvPr/>
        </p:nvSpPr>
        <p:spPr>
          <a:xfrm>
            <a:off x="-1" y="0"/>
            <a:ext cx="12192001" cy="6864852"/>
          </a:xfrm>
          <a:prstGeom prst="rect">
            <a:avLst/>
          </a:prstGeom>
          <a:gradFill flip="none" rotWithShape="1">
            <a:gsLst>
              <a:gs pos="41000">
                <a:schemeClr val="accent1"/>
              </a:gs>
              <a:gs pos="100000">
                <a:schemeClr val="accent1">
                  <a:alpha val="6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9835263-9D56-473C-8545-F19A28C326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4" t="11215" r="29154" b="11215"/>
          <a:stretch/>
        </p:blipFill>
        <p:spPr>
          <a:xfrm>
            <a:off x="7735974" y="-518037"/>
            <a:ext cx="5639410" cy="5829300"/>
          </a:xfrm>
          <a:prstGeom prst="rect">
            <a:avLst/>
          </a:prstGeom>
        </p:spPr>
      </p:pic>
      <p:pic>
        <p:nvPicPr>
          <p:cNvPr id="13" name="Picture 6" descr="Forex Wallpaper Hd - 1920x1080 Wallpaper - teahub.io">
            <a:extLst>
              <a:ext uri="{FF2B5EF4-FFF2-40B4-BE49-F238E27FC236}">
                <a16:creationId xmlns:a16="http://schemas.microsoft.com/office/drawing/2014/main" id="{2AE57FC1-D354-4E05-AAB0-F910B3D850C3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76" b="6776"/>
          <a:stretch/>
        </p:blipFill>
        <p:spPr bwMode="auto">
          <a:xfrm>
            <a:off x="4268788" y="3005138"/>
            <a:ext cx="7923212" cy="38528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ACC1869-E931-4791-8AB0-09F81E1593F4}"/>
              </a:ext>
            </a:extLst>
          </p:cNvPr>
          <p:cNvSpPr/>
          <p:nvPr/>
        </p:nvSpPr>
        <p:spPr>
          <a:xfrm>
            <a:off x="4269064" y="3004457"/>
            <a:ext cx="7922938" cy="3853543"/>
          </a:xfrm>
          <a:custGeom>
            <a:avLst/>
            <a:gdLst>
              <a:gd name="connsiteX0" fmla="*/ 7664879 w 7664879"/>
              <a:gd name="connsiteY0" fmla="*/ 0 h 3728029"/>
              <a:gd name="connsiteX1" fmla="*/ 7664879 w 7664879"/>
              <a:gd name="connsiteY1" fmla="*/ 3728029 h 3728029"/>
              <a:gd name="connsiteX2" fmla="*/ 0 w 7664879"/>
              <a:gd name="connsiteY2" fmla="*/ 3728029 h 3728029"/>
              <a:gd name="connsiteX3" fmla="*/ 335540 w 7664879"/>
              <a:gd name="connsiteY3" fmla="*/ 3647201 h 3728029"/>
              <a:gd name="connsiteX4" fmla="*/ 3443078 w 7664879"/>
              <a:gd name="connsiteY4" fmla="*/ 2562686 h 3728029"/>
              <a:gd name="connsiteX5" fmla="*/ 7382781 w 7664879"/>
              <a:gd name="connsiteY5" fmla="*/ 229158 h 3728029"/>
              <a:gd name="connsiteX6" fmla="*/ 7664879 w 7664879"/>
              <a:gd name="connsiteY6" fmla="*/ 0 h 372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64879" h="3728029">
                <a:moveTo>
                  <a:pt x="7664879" y="0"/>
                </a:moveTo>
                <a:lnTo>
                  <a:pt x="7664879" y="3728029"/>
                </a:lnTo>
                <a:lnTo>
                  <a:pt x="0" y="3728029"/>
                </a:lnTo>
                <a:lnTo>
                  <a:pt x="335540" y="3647201"/>
                </a:lnTo>
                <a:cubicBezTo>
                  <a:pt x="1341087" y="3391444"/>
                  <a:pt x="2389527" y="3030158"/>
                  <a:pt x="3443078" y="2562686"/>
                </a:cubicBezTo>
                <a:cubicBezTo>
                  <a:pt x="4948151" y="1894869"/>
                  <a:pt x="6285549" y="1089373"/>
                  <a:pt x="7382781" y="229158"/>
                </a:cubicBezTo>
                <a:lnTo>
                  <a:pt x="7664879" y="0"/>
                </a:lnTo>
                <a:close/>
              </a:path>
            </a:pathLst>
          </a:custGeom>
          <a:gradFill flip="none" rotWithShape="1">
            <a:gsLst>
              <a:gs pos="47000">
                <a:schemeClr val="bg2"/>
              </a:gs>
              <a:gs pos="100000">
                <a:schemeClr val="bg2">
                  <a:alpha val="8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8C840-D06B-41B9-9E54-29E68C4F89A5}"/>
              </a:ext>
            </a:extLst>
          </p:cNvPr>
          <p:cNvSpPr txBox="1"/>
          <p:nvPr/>
        </p:nvSpPr>
        <p:spPr>
          <a:xfrm>
            <a:off x="656858" y="1931938"/>
            <a:ext cx="84000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+mj-lt"/>
              </a:rPr>
              <a:t>Final Model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2BDFE-1D6A-4624-AA6A-97753BC4406B}"/>
              </a:ext>
            </a:extLst>
          </p:cNvPr>
          <p:cNvGrpSpPr/>
          <p:nvPr/>
        </p:nvGrpSpPr>
        <p:grpSpPr>
          <a:xfrm rot="10800000" flipV="1">
            <a:off x="-1" y="4730945"/>
            <a:ext cx="3873775" cy="2127053"/>
            <a:chOff x="3283682" y="1966526"/>
            <a:chExt cx="8908320" cy="489147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974150-D008-43E9-BDEE-C7955726280C}"/>
                </a:ext>
              </a:extLst>
            </p:cNvPr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>
                <a:gd name="connsiteX0" fmla="*/ 7664879 w 7664879"/>
                <a:gd name="connsiteY0" fmla="*/ 0 h 3728029"/>
                <a:gd name="connsiteX1" fmla="*/ 7664879 w 7664879"/>
                <a:gd name="connsiteY1" fmla="*/ 3728029 h 3728029"/>
                <a:gd name="connsiteX2" fmla="*/ 0 w 7664879"/>
                <a:gd name="connsiteY2" fmla="*/ 3728029 h 3728029"/>
                <a:gd name="connsiteX3" fmla="*/ 335540 w 7664879"/>
                <a:gd name="connsiteY3" fmla="*/ 3647201 h 3728029"/>
                <a:gd name="connsiteX4" fmla="*/ 3443078 w 7664879"/>
                <a:gd name="connsiteY4" fmla="*/ 2562686 h 3728029"/>
                <a:gd name="connsiteX5" fmla="*/ 7382781 w 7664879"/>
                <a:gd name="connsiteY5" fmla="*/ 229158 h 3728029"/>
                <a:gd name="connsiteX6" fmla="*/ 7664879 w 7664879"/>
                <a:gd name="connsiteY6" fmla="*/ 0 h 372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4879" h="3728029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299841-7329-4CD1-A3AA-B0AA089A93B8}"/>
                </a:ext>
              </a:extLst>
            </p:cNvPr>
            <p:cNvSpPr/>
            <p:nvPr/>
          </p:nvSpPr>
          <p:spPr>
            <a:xfrm>
              <a:off x="3873777" y="2290542"/>
              <a:ext cx="8318223" cy="4567458"/>
            </a:xfrm>
            <a:custGeom>
              <a:avLst/>
              <a:gdLst>
                <a:gd name="connsiteX0" fmla="*/ 8908319 w 8908319"/>
                <a:gd name="connsiteY0" fmla="*/ 0 h 4891474"/>
                <a:gd name="connsiteX1" fmla="*/ 8908319 w 8908319"/>
                <a:gd name="connsiteY1" fmla="*/ 1163445 h 4891474"/>
                <a:gd name="connsiteX2" fmla="*/ 8626221 w 8908319"/>
                <a:gd name="connsiteY2" fmla="*/ 1392603 h 4891474"/>
                <a:gd name="connsiteX3" fmla="*/ 4686518 w 8908319"/>
                <a:gd name="connsiteY3" fmla="*/ 3726131 h 4891474"/>
                <a:gd name="connsiteX4" fmla="*/ 1578980 w 8908319"/>
                <a:gd name="connsiteY4" fmla="*/ 4810646 h 4891474"/>
                <a:gd name="connsiteX5" fmla="*/ 1243440 w 8908319"/>
                <a:gd name="connsiteY5" fmla="*/ 4891474 h 4891474"/>
                <a:gd name="connsiteX6" fmla="*/ 0 w 8908319"/>
                <a:gd name="connsiteY6" fmla="*/ 4891474 h 4891474"/>
                <a:gd name="connsiteX7" fmla="*/ 125312 w 8908319"/>
                <a:gd name="connsiteY7" fmla="*/ 4863837 h 4891474"/>
                <a:gd name="connsiteX8" fmla="*/ 3447654 w 8908319"/>
                <a:gd name="connsiteY8" fmla="*/ 3726131 h 4891474"/>
                <a:gd name="connsiteX9" fmla="*/ 8844018 w 8908319"/>
                <a:gd name="connsiteY9" fmla="*/ 71611 h 4891474"/>
                <a:gd name="connsiteX10" fmla="*/ 8908319 w 8908319"/>
                <a:gd name="connsiteY10" fmla="*/ 0 h 48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319" h="4891474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glow rad="228600">
                <a:schemeClr val="accent2">
                  <a:alpha val="10000"/>
                </a:schemeClr>
              </a:glow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E829F4-CDCB-41B3-B74C-253C642C3573}"/>
                </a:ext>
              </a:extLst>
            </p:cNvPr>
            <p:cNvSpPr/>
            <p:nvPr/>
          </p:nvSpPr>
          <p:spPr>
            <a:xfrm>
              <a:off x="3283682" y="1966526"/>
              <a:ext cx="8908319" cy="4891474"/>
            </a:xfrm>
            <a:custGeom>
              <a:avLst/>
              <a:gdLst>
                <a:gd name="connsiteX0" fmla="*/ 8908319 w 8908319"/>
                <a:gd name="connsiteY0" fmla="*/ 0 h 4891474"/>
                <a:gd name="connsiteX1" fmla="*/ 8908319 w 8908319"/>
                <a:gd name="connsiteY1" fmla="*/ 1163445 h 4891474"/>
                <a:gd name="connsiteX2" fmla="*/ 8626221 w 8908319"/>
                <a:gd name="connsiteY2" fmla="*/ 1392603 h 4891474"/>
                <a:gd name="connsiteX3" fmla="*/ 4686518 w 8908319"/>
                <a:gd name="connsiteY3" fmla="*/ 3726131 h 4891474"/>
                <a:gd name="connsiteX4" fmla="*/ 1578980 w 8908319"/>
                <a:gd name="connsiteY4" fmla="*/ 4810646 h 4891474"/>
                <a:gd name="connsiteX5" fmla="*/ 1243440 w 8908319"/>
                <a:gd name="connsiteY5" fmla="*/ 4891474 h 4891474"/>
                <a:gd name="connsiteX6" fmla="*/ 0 w 8908319"/>
                <a:gd name="connsiteY6" fmla="*/ 4891474 h 4891474"/>
                <a:gd name="connsiteX7" fmla="*/ 125312 w 8908319"/>
                <a:gd name="connsiteY7" fmla="*/ 4863837 h 4891474"/>
                <a:gd name="connsiteX8" fmla="*/ 3447654 w 8908319"/>
                <a:gd name="connsiteY8" fmla="*/ 3726131 h 4891474"/>
                <a:gd name="connsiteX9" fmla="*/ 8844018 w 8908319"/>
                <a:gd name="connsiteY9" fmla="*/ 71611 h 4891474"/>
                <a:gd name="connsiteX10" fmla="*/ 8908319 w 8908319"/>
                <a:gd name="connsiteY10" fmla="*/ 0 h 48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319" h="4891474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glow rad="228600">
                <a:schemeClr val="accent2">
                  <a:alpha val="10000"/>
                </a:schemeClr>
              </a:glow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A8A58B6-3B37-465E-AB10-05201B383A7A}"/>
              </a:ext>
            </a:extLst>
          </p:cNvPr>
          <p:cNvSpPr/>
          <p:nvPr/>
        </p:nvSpPr>
        <p:spPr>
          <a:xfrm>
            <a:off x="3873777" y="2290542"/>
            <a:ext cx="8318223" cy="4567458"/>
          </a:xfrm>
          <a:custGeom>
            <a:avLst/>
            <a:gdLst>
              <a:gd name="connsiteX0" fmla="*/ 8908319 w 8908319"/>
              <a:gd name="connsiteY0" fmla="*/ 0 h 4891474"/>
              <a:gd name="connsiteX1" fmla="*/ 8908319 w 8908319"/>
              <a:gd name="connsiteY1" fmla="*/ 1163445 h 4891474"/>
              <a:gd name="connsiteX2" fmla="*/ 8626221 w 8908319"/>
              <a:gd name="connsiteY2" fmla="*/ 1392603 h 4891474"/>
              <a:gd name="connsiteX3" fmla="*/ 4686518 w 8908319"/>
              <a:gd name="connsiteY3" fmla="*/ 3726131 h 4891474"/>
              <a:gd name="connsiteX4" fmla="*/ 1578980 w 8908319"/>
              <a:gd name="connsiteY4" fmla="*/ 4810646 h 4891474"/>
              <a:gd name="connsiteX5" fmla="*/ 1243440 w 8908319"/>
              <a:gd name="connsiteY5" fmla="*/ 4891474 h 4891474"/>
              <a:gd name="connsiteX6" fmla="*/ 0 w 8908319"/>
              <a:gd name="connsiteY6" fmla="*/ 4891474 h 4891474"/>
              <a:gd name="connsiteX7" fmla="*/ 125312 w 8908319"/>
              <a:gd name="connsiteY7" fmla="*/ 4863837 h 4891474"/>
              <a:gd name="connsiteX8" fmla="*/ 3447654 w 8908319"/>
              <a:gd name="connsiteY8" fmla="*/ 3726131 h 4891474"/>
              <a:gd name="connsiteX9" fmla="*/ 8844018 w 8908319"/>
              <a:gd name="connsiteY9" fmla="*/ 71611 h 4891474"/>
              <a:gd name="connsiteX10" fmla="*/ 8908319 w 8908319"/>
              <a:gd name="connsiteY10" fmla="*/ 0 h 48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8319" h="4891474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7B8FB57-E730-4044-8297-F3150DD72C5D}"/>
              </a:ext>
            </a:extLst>
          </p:cNvPr>
          <p:cNvSpPr/>
          <p:nvPr/>
        </p:nvSpPr>
        <p:spPr>
          <a:xfrm>
            <a:off x="3283682" y="1966526"/>
            <a:ext cx="8908319" cy="4891474"/>
          </a:xfrm>
          <a:custGeom>
            <a:avLst/>
            <a:gdLst>
              <a:gd name="connsiteX0" fmla="*/ 8908319 w 8908319"/>
              <a:gd name="connsiteY0" fmla="*/ 0 h 4891474"/>
              <a:gd name="connsiteX1" fmla="*/ 8908319 w 8908319"/>
              <a:gd name="connsiteY1" fmla="*/ 1163445 h 4891474"/>
              <a:gd name="connsiteX2" fmla="*/ 8626221 w 8908319"/>
              <a:gd name="connsiteY2" fmla="*/ 1392603 h 4891474"/>
              <a:gd name="connsiteX3" fmla="*/ 4686518 w 8908319"/>
              <a:gd name="connsiteY3" fmla="*/ 3726131 h 4891474"/>
              <a:gd name="connsiteX4" fmla="*/ 1578980 w 8908319"/>
              <a:gd name="connsiteY4" fmla="*/ 4810646 h 4891474"/>
              <a:gd name="connsiteX5" fmla="*/ 1243440 w 8908319"/>
              <a:gd name="connsiteY5" fmla="*/ 4891474 h 4891474"/>
              <a:gd name="connsiteX6" fmla="*/ 0 w 8908319"/>
              <a:gd name="connsiteY6" fmla="*/ 4891474 h 4891474"/>
              <a:gd name="connsiteX7" fmla="*/ 125312 w 8908319"/>
              <a:gd name="connsiteY7" fmla="*/ 4863837 h 4891474"/>
              <a:gd name="connsiteX8" fmla="*/ 3447654 w 8908319"/>
              <a:gd name="connsiteY8" fmla="*/ 3726131 h 4891474"/>
              <a:gd name="connsiteX9" fmla="*/ 8844018 w 8908319"/>
              <a:gd name="connsiteY9" fmla="*/ 71611 h 4891474"/>
              <a:gd name="connsiteX10" fmla="*/ 8908319 w 8908319"/>
              <a:gd name="connsiteY10" fmla="*/ 0 h 48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8319" h="4891474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  <a:outerShdw blurRad="647700" dist="266700" dir="14400000" sx="97000" sy="97000" algn="t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897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turned on MacBook Pro beside iPhone and Xbox One Slim">
            <a:extLst>
              <a:ext uri="{FF2B5EF4-FFF2-40B4-BE49-F238E27FC236}">
                <a16:creationId xmlns:a16="http://schemas.microsoft.com/office/drawing/2014/main" id="{C216CE6E-29AA-4717-85AB-6AE7E4796A6A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064" b="31064"/>
          <a:stretch/>
        </p:blipFill>
        <p:spPr bwMode="auto">
          <a:xfrm>
            <a:off x="2" y="3778052"/>
            <a:ext cx="12192001" cy="30799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BE1E93C-52FD-49A2-AF34-A33ED5B05B21}"/>
              </a:ext>
            </a:extLst>
          </p:cNvPr>
          <p:cNvSpPr/>
          <p:nvPr/>
        </p:nvSpPr>
        <p:spPr>
          <a:xfrm rot="5400000">
            <a:off x="4556027" y="-777975"/>
            <a:ext cx="3079948" cy="1219200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alpha val="88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EB6798D-D110-4B43-822D-4A780B74BC5E}"/>
              </a:ext>
            </a:extLst>
          </p:cNvPr>
          <p:cNvSpPr/>
          <p:nvPr/>
        </p:nvSpPr>
        <p:spPr>
          <a:xfrm>
            <a:off x="0" y="1"/>
            <a:ext cx="12192000" cy="2751013"/>
          </a:xfrm>
          <a:custGeom>
            <a:avLst/>
            <a:gdLst>
              <a:gd name="connsiteX0" fmla="*/ 0 w 12192000"/>
              <a:gd name="connsiteY0" fmla="*/ 0 h 2751013"/>
              <a:gd name="connsiteX1" fmla="*/ 12192000 w 12192000"/>
              <a:gd name="connsiteY1" fmla="*/ 0 h 2751013"/>
              <a:gd name="connsiteX2" fmla="*/ 12192000 w 12192000"/>
              <a:gd name="connsiteY2" fmla="*/ 2004422 h 2751013"/>
              <a:gd name="connsiteX3" fmla="*/ 12080283 w 12192000"/>
              <a:gd name="connsiteY3" fmla="*/ 2041753 h 2751013"/>
              <a:gd name="connsiteX4" fmla="*/ 6705600 w 12192000"/>
              <a:gd name="connsiteY4" fmla="*/ 2751013 h 2751013"/>
              <a:gd name="connsiteX5" fmla="*/ 22044 w 12192000"/>
              <a:gd name="connsiteY5" fmla="*/ 1483709 h 2751013"/>
              <a:gd name="connsiteX6" fmla="*/ 0 w 12192000"/>
              <a:gd name="connsiteY6" fmla="*/ 1469997 h 2751013"/>
              <a:gd name="connsiteX7" fmla="*/ 0 w 12192000"/>
              <a:gd name="connsiteY7" fmla="*/ 0 h 275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51013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  <a:outerShdw blurRad="647700" dist="266700" dir="21540000" sx="97000" sy="97000" algn="t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90" name="Picture 2" descr="Jangan Gamble dengan perdagangan forex. - Kriptova">
            <a:extLst>
              <a:ext uri="{FF2B5EF4-FFF2-40B4-BE49-F238E27FC236}">
                <a16:creationId xmlns:a16="http://schemas.microsoft.com/office/drawing/2014/main" id="{6BBB0062-8AB2-42E1-BAB0-B525C45BB770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7" b="33137"/>
          <a:stretch/>
        </p:blipFill>
        <p:spPr bwMode="auto">
          <a:xfrm>
            <a:off x="0" y="0"/>
            <a:ext cx="12192000" cy="231309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E4EC71E-BD25-4725-8F01-2296D6D768D5}"/>
              </a:ext>
            </a:extLst>
          </p:cNvPr>
          <p:cNvSpPr/>
          <p:nvPr/>
        </p:nvSpPr>
        <p:spPr>
          <a:xfrm>
            <a:off x="0" y="0"/>
            <a:ext cx="12192000" cy="2313094"/>
          </a:xfrm>
          <a:custGeom>
            <a:avLst/>
            <a:gdLst>
              <a:gd name="connsiteX0" fmla="*/ 0 w 12192000"/>
              <a:gd name="connsiteY0" fmla="*/ 0 h 2313094"/>
              <a:gd name="connsiteX1" fmla="*/ 12192000 w 12192000"/>
              <a:gd name="connsiteY1" fmla="*/ 0 h 2313094"/>
              <a:gd name="connsiteX2" fmla="*/ 12192000 w 12192000"/>
              <a:gd name="connsiteY2" fmla="*/ 1338109 h 2313094"/>
              <a:gd name="connsiteX3" fmla="*/ 12186911 w 12192000"/>
              <a:gd name="connsiteY3" fmla="*/ 1340389 h 2313094"/>
              <a:gd name="connsiteX4" fmla="*/ 6096000 w 12192000"/>
              <a:gd name="connsiteY4" fmla="*/ 2313094 h 2313094"/>
              <a:gd name="connsiteX5" fmla="*/ 5089 w 12192000"/>
              <a:gd name="connsiteY5" fmla="*/ 1340389 h 2313094"/>
              <a:gd name="connsiteX6" fmla="*/ 0 w 12192000"/>
              <a:gd name="connsiteY6" fmla="*/ 1338109 h 2313094"/>
              <a:gd name="connsiteX7" fmla="*/ 0 w 12192000"/>
              <a:gd name="connsiteY7" fmla="*/ 0 h 231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313094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chemeClr val="accent1"/>
              </a:gs>
              <a:gs pos="100000">
                <a:schemeClr val="accent1">
                  <a:alpha val="6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2B8847E-2871-4115-9BBF-2F0E1264FF94}"/>
              </a:ext>
            </a:extLst>
          </p:cNvPr>
          <p:cNvSpPr/>
          <p:nvPr/>
        </p:nvSpPr>
        <p:spPr>
          <a:xfrm>
            <a:off x="526962" y="2475216"/>
            <a:ext cx="5500914" cy="3388555"/>
          </a:xfrm>
          <a:prstGeom prst="roundRect">
            <a:avLst>
              <a:gd name="adj" fmla="val 6037"/>
            </a:avLst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0CA5BA0-C6C7-48F4-ABAA-E4A4A6335F7F}"/>
              </a:ext>
            </a:extLst>
          </p:cNvPr>
          <p:cNvSpPr/>
          <p:nvPr/>
        </p:nvSpPr>
        <p:spPr>
          <a:xfrm>
            <a:off x="1796780" y="2088576"/>
            <a:ext cx="2961280" cy="773280"/>
          </a:xfrm>
          <a:prstGeom prst="roundRect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2">
                <a:alpha val="10000"/>
              </a:schemeClr>
            </a:glow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489F499-C32D-415C-B07D-87B369C339D9}"/>
              </a:ext>
            </a:extLst>
          </p:cNvPr>
          <p:cNvSpPr txBox="1"/>
          <p:nvPr/>
        </p:nvSpPr>
        <p:spPr>
          <a:xfrm>
            <a:off x="2309858" y="2213606"/>
            <a:ext cx="19351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IN" sz="28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MSE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DB967D1-29B4-4B00-9246-6425728717FA}"/>
              </a:ext>
            </a:extLst>
          </p:cNvPr>
          <p:cNvSpPr/>
          <p:nvPr/>
        </p:nvSpPr>
        <p:spPr>
          <a:xfrm>
            <a:off x="6164124" y="2475216"/>
            <a:ext cx="5500914" cy="3388555"/>
          </a:xfrm>
          <a:prstGeom prst="roundRect">
            <a:avLst>
              <a:gd name="adj" fmla="val 6037"/>
            </a:avLst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41A0461-16CD-47BD-AF18-3AEDFB80577F}"/>
              </a:ext>
            </a:extLst>
          </p:cNvPr>
          <p:cNvSpPr/>
          <p:nvPr/>
        </p:nvSpPr>
        <p:spPr>
          <a:xfrm>
            <a:off x="7433942" y="2088576"/>
            <a:ext cx="2961280" cy="773280"/>
          </a:xfrm>
          <a:prstGeom prst="roundRect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2">
                <a:alpha val="10000"/>
              </a:schemeClr>
            </a:glow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97E001-A364-48D2-A42F-631B33C67989}"/>
              </a:ext>
            </a:extLst>
          </p:cNvPr>
          <p:cNvSpPr txBox="1"/>
          <p:nvPr/>
        </p:nvSpPr>
        <p:spPr>
          <a:xfrm>
            <a:off x="7637141" y="2213606"/>
            <a:ext cx="2554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IN" sz="28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MAE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8738424-9CFF-4B7A-872E-F2BDDE3389B7}"/>
              </a:ext>
            </a:extLst>
          </p:cNvPr>
          <p:cNvGrpSpPr/>
          <p:nvPr/>
        </p:nvGrpSpPr>
        <p:grpSpPr>
          <a:xfrm>
            <a:off x="2360839" y="715171"/>
            <a:ext cx="7470322" cy="1107006"/>
            <a:chOff x="740228" y="3105834"/>
            <a:chExt cx="7470322" cy="11070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15C725-563F-4249-9AFF-A4FC1BAF8ED1}"/>
                </a:ext>
              </a:extLst>
            </p:cNvPr>
            <p:cNvSpPr txBox="1"/>
            <p:nvPr/>
          </p:nvSpPr>
          <p:spPr>
            <a:xfrm>
              <a:off x="740228" y="3105834"/>
              <a:ext cx="74703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>
                <a:defRPr/>
              </a:pPr>
              <a:r>
                <a:rPr lang="en-IN" sz="3600" b="1" dirty="0">
                  <a:solidFill>
                    <a:schemeClr val="bg2"/>
                  </a:solidFill>
                  <a:latin typeface="+mj-lt"/>
                  <a:cs typeface="Arial" panose="020B0604020202020204" pitchFamily="34" charset="0"/>
                </a:rPr>
                <a:t>SARIMA</a:t>
              </a:r>
              <a:endParaRPr lang="en-US" sz="36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4F243A-0454-4D69-9C7E-348CEA1F9CFA}"/>
                </a:ext>
              </a:extLst>
            </p:cNvPr>
            <p:cNvSpPr txBox="1"/>
            <p:nvPr/>
          </p:nvSpPr>
          <p:spPr>
            <a:xfrm>
              <a:off x="740228" y="3791634"/>
              <a:ext cx="7470322" cy="4212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120000"/>
                </a:lnSpc>
                <a:spcAft>
                  <a:spcPts val="1200"/>
                </a:spcAft>
                <a:defRPr/>
              </a:pPr>
              <a:r>
                <a:rPr lang="en-IN" sz="2000" dirty="0">
                  <a:solidFill>
                    <a:schemeClr val="bg2"/>
                  </a:solidFill>
                  <a:cs typeface="Arial" panose="020B0604020202020204" pitchFamily="34" charset="0"/>
                </a:rPr>
                <a:t>Overall Had the best evaluation metrics</a:t>
              </a:r>
              <a:endParaRPr lang="en-US" sz="2000" dirty="0">
                <a:solidFill>
                  <a:schemeClr val="bg2"/>
                </a:solidFill>
                <a:cs typeface="Arial" panose="020B0604020202020204" pitchFamily="34" charset="0"/>
              </a:endParaRPr>
            </a:p>
          </p:txBody>
        </p:sp>
      </p:grp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D3CAEC6-AE9F-4F05-9BE0-E8AD13FCEF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9562004"/>
              </p:ext>
            </p:extLst>
          </p:nvPr>
        </p:nvGraphicFramePr>
        <p:xfrm>
          <a:off x="1126478" y="2937753"/>
          <a:ext cx="4301883" cy="2867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7FCEAEF-ED40-4F5F-A867-81239FFFC7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2430578"/>
              </p:ext>
            </p:extLst>
          </p:nvPr>
        </p:nvGraphicFramePr>
        <p:xfrm>
          <a:off x="6763639" y="2937753"/>
          <a:ext cx="4301883" cy="2867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DC3B95A3-1FB8-458F-9A52-3744E8882681}"/>
              </a:ext>
            </a:extLst>
          </p:cNvPr>
          <p:cNvSpPr txBox="1">
            <a:spLocks/>
          </p:cNvSpPr>
          <p:nvPr/>
        </p:nvSpPr>
        <p:spPr>
          <a:xfrm>
            <a:off x="10972800" y="6356350"/>
            <a:ext cx="1043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26DCF8-B413-4B6A-A417-19AD5C997DD7}" type="slidenum">
              <a:rPr lang="en-US" b="1" smtClean="0">
                <a:latin typeface="+mj-lt"/>
              </a:rPr>
              <a:pPr/>
              <a:t>14</a:t>
            </a:fld>
            <a:endParaRPr lang="en-US" b="1" dirty="0">
              <a:latin typeface="+mj-lt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D07073D-8B63-4E8F-AA48-99F0A21BA356}"/>
              </a:ext>
            </a:extLst>
          </p:cNvPr>
          <p:cNvSpPr/>
          <p:nvPr/>
        </p:nvSpPr>
        <p:spPr>
          <a:xfrm>
            <a:off x="526962" y="6050510"/>
            <a:ext cx="11138076" cy="489484"/>
          </a:xfrm>
          <a:prstGeom prst="roundRect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59580A-6EC8-4EC7-A861-ED6C7A4D95F8}"/>
              </a:ext>
            </a:extLst>
          </p:cNvPr>
          <p:cNvSpPr txBox="1"/>
          <p:nvPr/>
        </p:nvSpPr>
        <p:spPr>
          <a:xfrm>
            <a:off x="2084157" y="6095196"/>
            <a:ext cx="80236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20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Sample Metrics represent the model on TSLA stock</a:t>
            </a:r>
          </a:p>
        </p:txBody>
      </p:sp>
    </p:spTree>
    <p:extLst>
      <p:ext uri="{BB962C8B-B14F-4D97-AF65-F5344CB8AC3E}">
        <p14:creationId xmlns:p14="http://schemas.microsoft.com/office/powerpoint/2010/main" val="2236130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DEC4E1C-2D5C-44C9-A514-2777CE2303E1}"/>
              </a:ext>
            </a:extLst>
          </p:cNvPr>
          <p:cNvSpPr/>
          <p:nvPr/>
        </p:nvSpPr>
        <p:spPr>
          <a:xfrm rot="21031588">
            <a:off x="-114195" y="-931835"/>
            <a:ext cx="11610706" cy="2579907"/>
          </a:xfrm>
          <a:custGeom>
            <a:avLst/>
            <a:gdLst>
              <a:gd name="connsiteX0" fmla="*/ 250756 w 11610706"/>
              <a:gd name="connsiteY0" fmla="*/ 0 h 2579907"/>
              <a:gd name="connsiteX1" fmla="*/ 11610706 w 11610706"/>
              <a:gd name="connsiteY1" fmla="*/ 1895609 h 2579907"/>
              <a:gd name="connsiteX2" fmla="*/ 11428913 w 11610706"/>
              <a:gd name="connsiteY2" fmla="*/ 1950828 h 2579907"/>
              <a:gd name="connsiteX3" fmla="*/ 6318207 w 11610706"/>
              <a:gd name="connsiteY3" fmla="*/ 2579907 h 2579907"/>
              <a:gd name="connsiteX4" fmla="*/ 173010 w 11610706"/>
              <a:gd name="connsiteY4" fmla="*/ 1583785 h 2579907"/>
              <a:gd name="connsiteX5" fmla="*/ 0 w 11610706"/>
              <a:gd name="connsiteY5" fmla="*/ 1502721 h 2579907"/>
              <a:gd name="connsiteX6" fmla="*/ 250756 w 11610706"/>
              <a:gd name="connsiteY6" fmla="*/ 0 h 257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10706" h="2579907">
                <a:moveTo>
                  <a:pt x="250756" y="0"/>
                </a:moveTo>
                <a:lnTo>
                  <a:pt x="11610706" y="1895609"/>
                </a:lnTo>
                <a:lnTo>
                  <a:pt x="11428913" y="1950828"/>
                </a:lnTo>
                <a:cubicBezTo>
                  <a:pt x="10079082" y="2341685"/>
                  <a:pt x="8285966" y="2579907"/>
                  <a:pt x="6318207" y="2579907"/>
                </a:cubicBezTo>
                <a:cubicBezTo>
                  <a:pt x="3792913" y="2579907"/>
                  <a:pt x="1555251" y="2187569"/>
                  <a:pt x="173010" y="1583785"/>
                </a:cubicBezTo>
                <a:lnTo>
                  <a:pt x="0" y="1502721"/>
                </a:lnTo>
                <a:lnTo>
                  <a:pt x="250756" y="0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  <a:outerShdw blurRad="647700" dist="266700" dir="21540000" sx="97000" sy="97000" algn="t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Escolher uma corretora: Day Trader | Co op bank, Stock analysis, Investing  strategy">
            <a:extLst>
              <a:ext uri="{FF2B5EF4-FFF2-40B4-BE49-F238E27FC236}">
                <a16:creationId xmlns:a16="http://schemas.microsoft.com/office/drawing/2014/main" id="{C80F7095-3599-4C7E-A209-635C669E005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0" b="39690"/>
          <a:stretch/>
        </p:blipFill>
        <p:spPr bwMode="auto">
          <a:xfrm>
            <a:off x="2" y="2"/>
            <a:ext cx="10120863" cy="15228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tock Market Or Forex Trading Graph In Graphic Concept | Stock market  graph, Forex trading, Trading charts">
            <a:extLst>
              <a:ext uri="{FF2B5EF4-FFF2-40B4-BE49-F238E27FC236}">
                <a16:creationId xmlns:a16="http://schemas.microsoft.com/office/drawing/2014/main" id="{C1B24497-6039-4168-9873-FFC9967069A7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40" b="31040"/>
          <a:stretch/>
        </p:blipFill>
        <p:spPr bwMode="auto">
          <a:xfrm>
            <a:off x="2" y="3778052"/>
            <a:ext cx="12192001" cy="30799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C63B565-FC9B-48C3-8DAC-E97A40D4D749}"/>
              </a:ext>
            </a:extLst>
          </p:cNvPr>
          <p:cNvSpPr/>
          <p:nvPr/>
        </p:nvSpPr>
        <p:spPr>
          <a:xfrm rot="21031588">
            <a:off x="-111941" y="-817911"/>
            <a:ext cx="10204488" cy="2141987"/>
          </a:xfrm>
          <a:custGeom>
            <a:avLst/>
            <a:gdLst>
              <a:gd name="connsiteX0" fmla="*/ 221656 w 10204488"/>
              <a:gd name="connsiteY0" fmla="*/ 0 h 2141987"/>
              <a:gd name="connsiteX1" fmla="*/ 10204488 w 10204488"/>
              <a:gd name="connsiteY1" fmla="*/ 1665813 h 2141987"/>
              <a:gd name="connsiteX2" fmla="*/ 9891278 w 10204488"/>
              <a:gd name="connsiteY2" fmla="*/ 1736546 h 2141987"/>
              <a:gd name="connsiteX3" fmla="*/ 5679507 w 10204488"/>
              <a:gd name="connsiteY3" fmla="*/ 2141987 h 2141987"/>
              <a:gd name="connsiteX4" fmla="*/ 146052 w 10204488"/>
              <a:gd name="connsiteY4" fmla="*/ 1380613 h 2141987"/>
              <a:gd name="connsiteX5" fmla="*/ 0 w 10204488"/>
              <a:gd name="connsiteY5" fmla="*/ 1328332 h 2141987"/>
              <a:gd name="connsiteX6" fmla="*/ 221656 w 10204488"/>
              <a:gd name="connsiteY6" fmla="*/ 0 h 214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04488" h="2141987">
                <a:moveTo>
                  <a:pt x="221656" y="0"/>
                </a:moveTo>
                <a:lnTo>
                  <a:pt x="10204488" y="1665813"/>
                </a:lnTo>
                <a:lnTo>
                  <a:pt x="9891278" y="1736546"/>
                </a:lnTo>
                <a:cubicBezTo>
                  <a:pt x="8685670" y="1992685"/>
                  <a:pt x="7237317" y="2141987"/>
                  <a:pt x="5679507" y="2141987"/>
                </a:cubicBezTo>
                <a:cubicBezTo>
                  <a:pt x="3498572" y="2141987"/>
                  <a:pt x="1532171" y="1849355"/>
                  <a:pt x="146052" y="1380613"/>
                </a:cubicBezTo>
                <a:lnTo>
                  <a:pt x="0" y="1328332"/>
                </a:lnTo>
                <a:lnTo>
                  <a:pt x="221656" y="0"/>
                </a:lnTo>
                <a:close/>
              </a:path>
            </a:pathLst>
          </a:custGeom>
          <a:gradFill flip="none" rotWithShape="1">
            <a:gsLst>
              <a:gs pos="41000">
                <a:schemeClr val="accent1"/>
              </a:gs>
              <a:gs pos="100000">
                <a:schemeClr val="accent1">
                  <a:alpha val="6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498F5F4-A8B5-43E7-A0C2-DA85EC8F8FCE}"/>
              </a:ext>
            </a:extLst>
          </p:cNvPr>
          <p:cNvSpPr/>
          <p:nvPr/>
        </p:nvSpPr>
        <p:spPr>
          <a:xfrm rot="5400000">
            <a:off x="4500718" y="-833283"/>
            <a:ext cx="3190565" cy="1219200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alpha val="88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lide Number Placeholder 5">
            <a:extLst>
              <a:ext uri="{FF2B5EF4-FFF2-40B4-BE49-F238E27FC236}">
                <a16:creationId xmlns:a16="http://schemas.microsoft.com/office/drawing/2014/main" id="{91C3263A-749F-40A8-8D09-21849639E901}"/>
              </a:ext>
            </a:extLst>
          </p:cNvPr>
          <p:cNvSpPr txBox="1">
            <a:spLocks/>
          </p:cNvSpPr>
          <p:nvPr/>
        </p:nvSpPr>
        <p:spPr>
          <a:xfrm>
            <a:off x="10972800" y="6356350"/>
            <a:ext cx="1043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26DCF8-B413-4B6A-A417-19AD5C997DD7}" type="slidenum">
              <a:rPr lang="en-US" b="1" smtClean="0">
                <a:latin typeface="+mj-lt"/>
              </a:rPr>
              <a:pPr/>
              <a:t>15</a:t>
            </a:fld>
            <a:endParaRPr lang="en-US" b="1" dirty="0">
              <a:latin typeface="+mj-lt"/>
            </a:endParaRPr>
          </a:p>
        </p:txBody>
      </p:sp>
      <p:sp>
        <p:nvSpPr>
          <p:cNvPr id="25" name="Google Shape;158;p6">
            <a:extLst>
              <a:ext uri="{FF2B5EF4-FFF2-40B4-BE49-F238E27FC236}">
                <a16:creationId xmlns:a16="http://schemas.microsoft.com/office/drawing/2014/main" id="{1535FADE-FA2D-4EE4-AF2C-0849424DBF30}"/>
              </a:ext>
            </a:extLst>
          </p:cNvPr>
          <p:cNvSpPr/>
          <p:nvPr/>
        </p:nvSpPr>
        <p:spPr>
          <a:xfrm>
            <a:off x="762841" y="1609981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59;p6">
            <a:extLst>
              <a:ext uri="{FF2B5EF4-FFF2-40B4-BE49-F238E27FC236}">
                <a16:creationId xmlns:a16="http://schemas.microsoft.com/office/drawing/2014/main" id="{D077B3CC-FC2A-4E1B-96BF-D93A8C06CBFB}"/>
              </a:ext>
            </a:extLst>
          </p:cNvPr>
          <p:cNvSpPr/>
          <p:nvPr/>
        </p:nvSpPr>
        <p:spPr>
          <a:xfrm>
            <a:off x="1408632" y="1327366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60;p6">
            <a:extLst>
              <a:ext uri="{FF2B5EF4-FFF2-40B4-BE49-F238E27FC236}">
                <a16:creationId xmlns:a16="http://schemas.microsoft.com/office/drawing/2014/main" id="{422E33F2-204D-4019-AC16-113D6DD3AF0B}"/>
              </a:ext>
            </a:extLst>
          </p:cNvPr>
          <p:cNvSpPr/>
          <p:nvPr/>
        </p:nvSpPr>
        <p:spPr>
          <a:xfrm>
            <a:off x="6171454" y="1609981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61;p6">
            <a:extLst>
              <a:ext uri="{FF2B5EF4-FFF2-40B4-BE49-F238E27FC236}">
                <a16:creationId xmlns:a16="http://schemas.microsoft.com/office/drawing/2014/main" id="{49F9DF13-8CCB-4BCB-B925-DF53D94F7B15}"/>
              </a:ext>
            </a:extLst>
          </p:cNvPr>
          <p:cNvSpPr/>
          <p:nvPr/>
        </p:nvSpPr>
        <p:spPr>
          <a:xfrm>
            <a:off x="6817245" y="1327366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62;p6">
            <a:extLst>
              <a:ext uri="{FF2B5EF4-FFF2-40B4-BE49-F238E27FC236}">
                <a16:creationId xmlns:a16="http://schemas.microsoft.com/office/drawing/2014/main" id="{8170EB32-FE22-4EAB-8CE9-3CE6B9F59AED}"/>
              </a:ext>
            </a:extLst>
          </p:cNvPr>
          <p:cNvSpPr txBox="1"/>
          <p:nvPr/>
        </p:nvSpPr>
        <p:spPr>
          <a:xfrm>
            <a:off x="1542794" y="1313060"/>
            <a:ext cx="3697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SARIMA TSLA Actual Vs </a:t>
            </a:r>
            <a:br>
              <a:rPr lang="en-US" sz="14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Predicted Stock Prices</a:t>
            </a:r>
          </a:p>
        </p:txBody>
      </p:sp>
      <p:sp>
        <p:nvSpPr>
          <p:cNvPr id="31" name="Google Shape;164;p6">
            <a:extLst>
              <a:ext uri="{FF2B5EF4-FFF2-40B4-BE49-F238E27FC236}">
                <a16:creationId xmlns:a16="http://schemas.microsoft.com/office/drawing/2014/main" id="{5C04880D-7578-42B4-B03F-BA59C8E2C354}"/>
              </a:ext>
            </a:extLst>
          </p:cNvPr>
          <p:cNvSpPr/>
          <p:nvPr/>
        </p:nvSpPr>
        <p:spPr>
          <a:xfrm>
            <a:off x="762841" y="4245242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65;p6">
            <a:extLst>
              <a:ext uri="{FF2B5EF4-FFF2-40B4-BE49-F238E27FC236}">
                <a16:creationId xmlns:a16="http://schemas.microsoft.com/office/drawing/2014/main" id="{5A7234B3-FFF3-4AD0-9E8A-6C139C54EDA3}"/>
              </a:ext>
            </a:extLst>
          </p:cNvPr>
          <p:cNvSpPr/>
          <p:nvPr/>
        </p:nvSpPr>
        <p:spPr>
          <a:xfrm>
            <a:off x="6171454" y="4245242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71;p6">
            <a:extLst>
              <a:ext uri="{FF2B5EF4-FFF2-40B4-BE49-F238E27FC236}">
                <a16:creationId xmlns:a16="http://schemas.microsoft.com/office/drawing/2014/main" id="{70F9DFEA-A364-42BB-AAB5-C98972F870B9}"/>
              </a:ext>
            </a:extLst>
          </p:cNvPr>
          <p:cNvSpPr/>
          <p:nvPr/>
        </p:nvSpPr>
        <p:spPr>
          <a:xfrm>
            <a:off x="1408632" y="3962627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72;p6">
            <a:extLst>
              <a:ext uri="{FF2B5EF4-FFF2-40B4-BE49-F238E27FC236}">
                <a16:creationId xmlns:a16="http://schemas.microsoft.com/office/drawing/2014/main" id="{26C06586-E6FA-4F99-8086-196D12E70390}"/>
              </a:ext>
            </a:extLst>
          </p:cNvPr>
          <p:cNvSpPr/>
          <p:nvPr/>
        </p:nvSpPr>
        <p:spPr>
          <a:xfrm>
            <a:off x="6817245" y="3962627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259;p10">
            <a:extLst>
              <a:ext uri="{FF2B5EF4-FFF2-40B4-BE49-F238E27FC236}">
                <a16:creationId xmlns:a16="http://schemas.microsoft.com/office/drawing/2014/main" id="{4EB4CAD1-0473-462D-BC1C-E1A06A13D306}"/>
              </a:ext>
            </a:extLst>
          </p:cNvPr>
          <p:cNvSpPr txBox="1"/>
          <p:nvPr/>
        </p:nvSpPr>
        <p:spPr>
          <a:xfrm>
            <a:off x="837435" y="3344478"/>
            <a:ext cx="510851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MAE – </a:t>
            </a:r>
            <a:r>
              <a:rPr lang="en-US" b="1" dirty="0">
                <a:solidFill>
                  <a:schemeClr val="tx1"/>
                </a:solidFill>
                <a:ea typeface="Arial"/>
                <a:cs typeface="Arial"/>
                <a:sym typeface="Arial"/>
              </a:rPr>
              <a:t>$7.88</a:t>
            </a:r>
          </a:p>
        </p:txBody>
      </p:sp>
      <p:sp>
        <p:nvSpPr>
          <p:cNvPr id="46" name="Google Shape;259;p10">
            <a:extLst>
              <a:ext uri="{FF2B5EF4-FFF2-40B4-BE49-F238E27FC236}">
                <a16:creationId xmlns:a16="http://schemas.microsoft.com/office/drawing/2014/main" id="{0F88CF75-C2D0-46D7-B3FF-01E15BB2A239}"/>
              </a:ext>
            </a:extLst>
          </p:cNvPr>
          <p:cNvSpPr txBox="1"/>
          <p:nvPr/>
        </p:nvSpPr>
        <p:spPr>
          <a:xfrm>
            <a:off x="6246047" y="3344478"/>
            <a:ext cx="510851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MAE – </a:t>
            </a:r>
            <a:r>
              <a:rPr lang="en-US" b="1" dirty="0">
                <a:solidFill>
                  <a:schemeClr val="tx1"/>
                </a:solidFill>
              </a:rPr>
              <a:t>$0.97</a:t>
            </a:r>
          </a:p>
        </p:txBody>
      </p:sp>
      <p:sp>
        <p:nvSpPr>
          <p:cNvPr id="47" name="Google Shape;259;p10">
            <a:extLst>
              <a:ext uri="{FF2B5EF4-FFF2-40B4-BE49-F238E27FC236}">
                <a16:creationId xmlns:a16="http://schemas.microsoft.com/office/drawing/2014/main" id="{337BA34C-832D-471B-8BDF-4D4E58291259}"/>
              </a:ext>
            </a:extLst>
          </p:cNvPr>
          <p:cNvSpPr txBox="1"/>
          <p:nvPr/>
        </p:nvSpPr>
        <p:spPr>
          <a:xfrm>
            <a:off x="837435" y="5997154"/>
            <a:ext cx="510851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MAE – </a:t>
            </a:r>
            <a:r>
              <a:rPr lang="en-US" b="1" dirty="0">
                <a:solidFill>
                  <a:schemeClr val="tx1"/>
                </a:solidFill>
              </a:rPr>
              <a:t>$1.60</a:t>
            </a:r>
          </a:p>
        </p:txBody>
      </p:sp>
      <p:sp>
        <p:nvSpPr>
          <p:cNvPr id="48" name="Google Shape;259;p10">
            <a:extLst>
              <a:ext uri="{FF2B5EF4-FFF2-40B4-BE49-F238E27FC236}">
                <a16:creationId xmlns:a16="http://schemas.microsoft.com/office/drawing/2014/main" id="{B434705F-CDBB-4C00-9B73-9EAE69F1DFEC}"/>
              </a:ext>
            </a:extLst>
          </p:cNvPr>
          <p:cNvSpPr txBox="1"/>
          <p:nvPr/>
        </p:nvSpPr>
        <p:spPr>
          <a:xfrm>
            <a:off x="6246047" y="5997154"/>
            <a:ext cx="5108518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tx1"/>
                </a:solidFill>
              </a:rPr>
              <a:t>MAE – </a:t>
            </a:r>
            <a:r>
              <a:rPr lang="en-US" b="1" dirty="0">
                <a:solidFill>
                  <a:schemeClr val="tx1"/>
                </a:solidFill>
              </a:rPr>
              <a:t>$1.99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02D8165-F1B9-40C2-8881-086C52407016}"/>
              </a:ext>
            </a:extLst>
          </p:cNvPr>
          <p:cNvSpPr txBox="1"/>
          <p:nvPr/>
        </p:nvSpPr>
        <p:spPr>
          <a:xfrm>
            <a:off x="740228" y="130462"/>
            <a:ext cx="8592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36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SARIMA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246D9A-1CC0-487E-9025-77E8F2CADB4B}"/>
              </a:ext>
            </a:extLst>
          </p:cNvPr>
          <p:cNvSpPr txBox="1"/>
          <p:nvPr/>
        </p:nvSpPr>
        <p:spPr>
          <a:xfrm>
            <a:off x="716235" y="711642"/>
            <a:ext cx="7470322" cy="421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  <a:spcAft>
                <a:spcPts val="1200"/>
              </a:spcAft>
              <a:defRPr/>
            </a:pPr>
            <a:r>
              <a:rPr lang="en-IN" sz="2000" dirty="0">
                <a:solidFill>
                  <a:schemeClr val="bg2"/>
                </a:solidFill>
                <a:cs typeface="Arial" panose="020B0604020202020204" pitchFamily="34" charset="0"/>
              </a:rPr>
              <a:t>Overall Had the best evaluation metrics</a:t>
            </a:r>
            <a:endParaRPr lang="en-US" sz="2000" dirty="0">
              <a:solidFill>
                <a:schemeClr val="bg2"/>
              </a:solidFill>
              <a:cs typeface="Arial" panose="020B0604020202020204" pitchFamily="34" charset="0"/>
            </a:endParaRPr>
          </a:p>
        </p:txBody>
      </p:sp>
      <p:sp>
        <p:nvSpPr>
          <p:cNvPr id="35" name="Google Shape;162;p6">
            <a:extLst>
              <a:ext uri="{FF2B5EF4-FFF2-40B4-BE49-F238E27FC236}">
                <a16:creationId xmlns:a16="http://schemas.microsoft.com/office/drawing/2014/main" id="{095B4989-F1AD-4920-ADD8-3242858B1009}"/>
              </a:ext>
            </a:extLst>
          </p:cNvPr>
          <p:cNvSpPr txBox="1"/>
          <p:nvPr/>
        </p:nvSpPr>
        <p:spPr>
          <a:xfrm>
            <a:off x="6951406" y="1313060"/>
            <a:ext cx="3697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4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SARIMA LI Actual Vs</a:t>
            </a:r>
            <a:br>
              <a:rPr lang="en-US" sz="14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 Predicted Stock Prices</a:t>
            </a:r>
          </a:p>
        </p:txBody>
      </p:sp>
      <p:sp>
        <p:nvSpPr>
          <p:cNvPr id="36" name="Google Shape;162;p6">
            <a:extLst>
              <a:ext uri="{FF2B5EF4-FFF2-40B4-BE49-F238E27FC236}">
                <a16:creationId xmlns:a16="http://schemas.microsoft.com/office/drawing/2014/main" id="{6A2AE4B7-537E-498E-BFDC-5C46EC3215B4}"/>
              </a:ext>
            </a:extLst>
          </p:cNvPr>
          <p:cNvSpPr txBox="1"/>
          <p:nvPr/>
        </p:nvSpPr>
        <p:spPr>
          <a:xfrm>
            <a:off x="1542794" y="3938763"/>
            <a:ext cx="3697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14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SARIMA NIO Actual Vs </a:t>
            </a:r>
            <a:br>
              <a:rPr lang="en-US" sz="14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Predicted Stock Prices</a:t>
            </a:r>
          </a:p>
        </p:txBody>
      </p:sp>
      <p:sp>
        <p:nvSpPr>
          <p:cNvPr id="37" name="Google Shape;162;p6">
            <a:extLst>
              <a:ext uri="{FF2B5EF4-FFF2-40B4-BE49-F238E27FC236}">
                <a16:creationId xmlns:a16="http://schemas.microsoft.com/office/drawing/2014/main" id="{B8BA6B6E-CB85-4136-B954-3111C9988CB8}"/>
              </a:ext>
            </a:extLst>
          </p:cNvPr>
          <p:cNvSpPr txBox="1"/>
          <p:nvPr/>
        </p:nvSpPr>
        <p:spPr>
          <a:xfrm>
            <a:off x="6951406" y="3938763"/>
            <a:ext cx="36978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SARIMA XPEV Actual Vs </a:t>
            </a:r>
            <a:br>
              <a:rPr lang="en-US" sz="14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Predicted Stock Prices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1F7F345-9B3E-4023-A9DF-D4DA71CBC7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442" y="1891332"/>
            <a:ext cx="3018503" cy="155476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BD47CBF-F640-48DC-A390-B1BEBD0A0F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442" y="4500315"/>
            <a:ext cx="2977392" cy="154295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98580BF-2F3E-47AA-A087-AFB69FE337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09" y="4506652"/>
            <a:ext cx="3030949" cy="157392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5697718-0291-413F-828C-621BA87EAA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609" y="1860104"/>
            <a:ext cx="3062220" cy="157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97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ader Wallpapers - Top Free Trader Backgrounds - WallpaperAccess">
            <a:extLst>
              <a:ext uri="{FF2B5EF4-FFF2-40B4-BE49-F238E27FC236}">
                <a16:creationId xmlns:a16="http://schemas.microsoft.com/office/drawing/2014/main" id="{CB92660E-670A-4C5A-A1A4-5CFC29B39BA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23EED9-8CB4-46A5-998D-973EDD65F186}"/>
              </a:ext>
            </a:extLst>
          </p:cNvPr>
          <p:cNvSpPr/>
          <p:nvPr/>
        </p:nvSpPr>
        <p:spPr>
          <a:xfrm>
            <a:off x="-1" y="0"/>
            <a:ext cx="12192001" cy="6864852"/>
          </a:xfrm>
          <a:prstGeom prst="rect">
            <a:avLst/>
          </a:prstGeom>
          <a:gradFill flip="none" rotWithShape="1">
            <a:gsLst>
              <a:gs pos="41000">
                <a:schemeClr val="accent1"/>
              </a:gs>
              <a:gs pos="100000">
                <a:schemeClr val="accent1">
                  <a:alpha val="6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Forex Wallpaper Hd - 1920x1080 Wallpaper - teahub.io">
            <a:extLst>
              <a:ext uri="{FF2B5EF4-FFF2-40B4-BE49-F238E27FC236}">
                <a16:creationId xmlns:a16="http://schemas.microsoft.com/office/drawing/2014/main" id="{2AE57FC1-D354-4E05-AAB0-F910B3D850C3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76" b="6776"/>
          <a:stretch/>
        </p:blipFill>
        <p:spPr bwMode="auto">
          <a:xfrm>
            <a:off x="4268788" y="3005138"/>
            <a:ext cx="7923212" cy="38528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F21E01-A3E1-4C76-BD17-FD6E99E0F40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4" t="11215" r="29154" b="11215"/>
          <a:stretch/>
        </p:blipFill>
        <p:spPr>
          <a:xfrm>
            <a:off x="7735974" y="-518037"/>
            <a:ext cx="5639410" cy="582930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ACC1869-E931-4791-8AB0-09F81E1593F4}"/>
              </a:ext>
            </a:extLst>
          </p:cNvPr>
          <p:cNvSpPr/>
          <p:nvPr/>
        </p:nvSpPr>
        <p:spPr>
          <a:xfrm>
            <a:off x="4269064" y="3004457"/>
            <a:ext cx="7922938" cy="3853543"/>
          </a:xfrm>
          <a:custGeom>
            <a:avLst/>
            <a:gdLst>
              <a:gd name="connsiteX0" fmla="*/ 7664879 w 7664879"/>
              <a:gd name="connsiteY0" fmla="*/ 0 h 3728029"/>
              <a:gd name="connsiteX1" fmla="*/ 7664879 w 7664879"/>
              <a:gd name="connsiteY1" fmla="*/ 3728029 h 3728029"/>
              <a:gd name="connsiteX2" fmla="*/ 0 w 7664879"/>
              <a:gd name="connsiteY2" fmla="*/ 3728029 h 3728029"/>
              <a:gd name="connsiteX3" fmla="*/ 335540 w 7664879"/>
              <a:gd name="connsiteY3" fmla="*/ 3647201 h 3728029"/>
              <a:gd name="connsiteX4" fmla="*/ 3443078 w 7664879"/>
              <a:gd name="connsiteY4" fmla="*/ 2562686 h 3728029"/>
              <a:gd name="connsiteX5" fmla="*/ 7382781 w 7664879"/>
              <a:gd name="connsiteY5" fmla="*/ 229158 h 3728029"/>
              <a:gd name="connsiteX6" fmla="*/ 7664879 w 7664879"/>
              <a:gd name="connsiteY6" fmla="*/ 0 h 372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64879" h="3728029">
                <a:moveTo>
                  <a:pt x="7664879" y="0"/>
                </a:moveTo>
                <a:lnTo>
                  <a:pt x="7664879" y="3728029"/>
                </a:lnTo>
                <a:lnTo>
                  <a:pt x="0" y="3728029"/>
                </a:lnTo>
                <a:lnTo>
                  <a:pt x="335540" y="3647201"/>
                </a:lnTo>
                <a:cubicBezTo>
                  <a:pt x="1341087" y="3391444"/>
                  <a:pt x="2389527" y="3030158"/>
                  <a:pt x="3443078" y="2562686"/>
                </a:cubicBezTo>
                <a:cubicBezTo>
                  <a:pt x="4948151" y="1894869"/>
                  <a:pt x="6285549" y="1089373"/>
                  <a:pt x="7382781" y="229158"/>
                </a:cubicBezTo>
                <a:lnTo>
                  <a:pt x="7664879" y="0"/>
                </a:lnTo>
                <a:close/>
              </a:path>
            </a:pathLst>
          </a:custGeom>
          <a:gradFill flip="none" rotWithShape="1">
            <a:gsLst>
              <a:gs pos="47000">
                <a:schemeClr val="bg2"/>
              </a:gs>
              <a:gs pos="100000">
                <a:schemeClr val="bg2">
                  <a:alpha val="8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8C840-D06B-41B9-9E54-29E68C4F89A5}"/>
              </a:ext>
            </a:extLst>
          </p:cNvPr>
          <p:cNvSpPr txBox="1"/>
          <p:nvPr/>
        </p:nvSpPr>
        <p:spPr>
          <a:xfrm>
            <a:off x="656858" y="1931938"/>
            <a:ext cx="84000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+mj-lt"/>
              </a:rPr>
              <a:t>Forecasts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2BDFE-1D6A-4624-AA6A-97753BC4406B}"/>
              </a:ext>
            </a:extLst>
          </p:cNvPr>
          <p:cNvGrpSpPr/>
          <p:nvPr/>
        </p:nvGrpSpPr>
        <p:grpSpPr>
          <a:xfrm rot="10800000" flipV="1">
            <a:off x="-1" y="4730946"/>
            <a:ext cx="3873775" cy="2127053"/>
            <a:chOff x="3283682" y="1966526"/>
            <a:chExt cx="8908320" cy="489147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974150-D008-43E9-BDEE-C7955726280C}"/>
                </a:ext>
              </a:extLst>
            </p:cNvPr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>
                <a:gd name="connsiteX0" fmla="*/ 7664879 w 7664879"/>
                <a:gd name="connsiteY0" fmla="*/ 0 h 3728029"/>
                <a:gd name="connsiteX1" fmla="*/ 7664879 w 7664879"/>
                <a:gd name="connsiteY1" fmla="*/ 3728029 h 3728029"/>
                <a:gd name="connsiteX2" fmla="*/ 0 w 7664879"/>
                <a:gd name="connsiteY2" fmla="*/ 3728029 h 3728029"/>
                <a:gd name="connsiteX3" fmla="*/ 335540 w 7664879"/>
                <a:gd name="connsiteY3" fmla="*/ 3647201 h 3728029"/>
                <a:gd name="connsiteX4" fmla="*/ 3443078 w 7664879"/>
                <a:gd name="connsiteY4" fmla="*/ 2562686 h 3728029"/>
                <a:gd name="connsiteX5" fmla="*/ 7382781 w 7664879"/>
                <a:gd name="connsiteY5" fmla="*/ 229158 h 3728029"/>
                <a:gd name="connsiteX6" fmla="*/ 7664879 w 7664879"/>
                <a:gd name="connsiteY6" fmla="*/ 0 h 372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4879" h="3728029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299841-7329-4CD1-A3AA-B0AA089A93B8}"/>
                </a:ext>
              </a:extLst>
            </p:cNvPr>
            <p:cNvSpPr/>
            <p:nvPr/>
          </p:nvSpPr>
          <p:spPr>
            <a:xfrm>
              <a:off x="3873777" y="2290542"/>
              <a:ext cx="8318223" cy="4567458"/>
            </a:xfrm>
            <a:custGeom>
              <a:avLst/>
              <a:gdLst>
                <a:gd name="connsiteX0" fmla="*/ 8908319 w 8908319"/>
                <a:gd name="connsiteY0" fmla="*/ 0 h 4891474"/>
                <a:gd name="connsiteX1" fmla="*/ 8908319 w 8908319"/>
                <a:gd name="connsiteY1" fmla="*/ 1163445 h 4891474"/>
                <a:gd name="connsiteX2" fmla="*/ 8626221 w 8908319"/>
                <a:gd name="connsiteY2" fmla="*/ 1392603 h 4891474"/>
                <a:gd name="connsiteX3" fmla="*/ 4686518 w 8908319"/>
                <a:gd name="connsiteY3" fmla="*/ 3726131 h 4891474"/>
                <a:gd name="connsiteX4" fmla="*/ 1578980 w 8908319"/>
                <a:gd name="connsiteY4" fmla="*/ 4810646 h 4891474"/>
                <a:gd name="connsiteX5" fmla="*/ 1243440 w 8908319"/>
                <a:gd name="connsiteY5" fmla="*/ 4891474 h 4891474"/>
                <a:gd name="connsiteX6" fmla="*/ 0 w 8908319"/>
                <a:gd name="connsiteY6" fmla="*/ 4891474 h 4891474"/>
                <a:gd name="connsiteX7" fmla="*/ 125312 w 8908319"/>
                <a:gd name="connsiteY7" fmla="*/ 4863837 h 4891474"/>
                <a:gd name="connsiteX8" fmla="*/ 3447654 w 8908319"/>
                <a:gd name="connsiteY8" fmla="*/ 3726131 h 4891474"/>
                <a:gd name="connsiteX9" fmla="*/ 8844018 w 8908319"/>
                <a:gd name="connsiteY9" fmla="*/ 71611 h 4891474"/>
                <a:gd name="connsiteX10" fmla="*/ 8908319 w 8908319"/>
                <a:gd name="connsiteY10" fmla="*/ 0 h 48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319" h="4891474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glow rad="228600">
                <a:schemeClr val="accent2">
                  <a:alpha val="10000"/>
                </a:schemeClr>
              </a:glow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E829F4-CDCB-41B3-B74C-253C642C3573}"/>
                </a:ext>
              </a:extLst>
            </p:cNvPr>
            <p:cNvSpPr/>
            <p:nvPr/>
          </p:nvSpPr>
          <p:spPr>
            <a:xfrm>
              <a:off x="3283682" y="1966526"/>
              <a:ext cx="8908319" cy="4891474"/>
            </a:xfrm>
            <a:custGeom>
              <a:avLst/>
              <a:gdLst>
                <a:gd name="connsiteX0" fmla="*/ 8908319 w 8908319"/>
                <a:gd name="connsiteY0" fmla="*/ 0 h 4891474"/>
                <a:gd name="connsiteX1" fmla="*/ 8908319 w 8908319"/>
                <a:gd name="connsiteY1" fmla="*/ 1163445 h 4891474"/>
                <a:gd name="connsiteX2" fmla="*/ 8626221 w 8908319"/>
                <a:gd name="connsiteY2" fmla="*/ 1392603 h 4891474"/>
                <a:gd name="connsiteX3" fmla="*/ 4686518 w 8908319"/>
                <a:gd name="connsiteY3" fmla="*/ 3726131 h 4891474"/>
                <a:gd name="connsiteX4" fmla="*/ 1578980 w 8908319"/>
                <a:gd name="connsiteY4" fmla="*/ 4810646 h 4891474"/>
                <a:gd name="connsiteX5" fmla="*/ 1243440 w 8908319"/>
                <a:gd name="connsiteY5" fmla="*/ 4891474 h 4891474"/>
                <a:gd name="connsiteX6" fmla="*/ 0 w 8908319"/>
                <a:gd name="connsiteY6" fmla="*/ 4891474 h 4891474"/>
                <a:gd name="connsiteX7" fmla="*/ 125312 w 8908319"/>
                <a:gd name="connsiteY7" fmla="*/ 4863837 h 4891474"/>
                <a:gd name="connsiteX8" fmla="*/ 3447654 w 8908319"/>
                <a:gd name="connsiteY8" fmla="*/ 3726131 h 4891474"/>
                <a:gd name="connsiteX9" fmla="*/ 8844018 w 8908319"/>
                <a:gd name="connsiteY9" fmla="*/ 71611 h 4891474"/>
                <a:gd name="connsiteX10" fmla="*/ 8908319 w 8908319"/>
                <a:gd name="connsiteY10" fmla="*/ 0 h 48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319" h="4891474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glow rad="228600">
                <a:schemeClr val="accent2">
                  <a:alpha val="10000"/>
                </a:schemeClr>
              </a:glow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A8A58B6-3B37-465E-AB10-05201B383A7A}"/>
              </a:ext>
            </a:extLst>
          </p:cNvPr>
          <p:cNvSpPr/>
          <p:nvPr/>
        </p:nvSpPr>
        <p:spPr>
          <a:xfrm>
            <a:off x="3873777" y="2290542"/>
            <a:ext cx="8318223" cy="4567458"/>
          </a:xfrm>
          <a:custGeom>
            <a:avLst/>
            <a:gdLst>
              <a:gd name="connsiteX0" fmla="*/ 8908319 w 8908319"/>
              <a:gd name="connsiteY0" fmla="*/ 0 h 4891474"/>
              <a:gd name="connsiteX1" fmla="*/ 8908319 w 8908319"/>
              <a:gd name="connsiteY1" fmla="*/ 1163445 h 4891474"/>
              <a:gd name="connsiteX2" fmla="*/ 8626221 w 8908319"/>
              <a:gd name="connsiteY2" fmla="*/ 1392603 h 4891474"/>
              <a:gd name="connsiteX3" fmla="*/ 4686518 w 8908319"/>
              <a:gd name="connsiteY3" fmla="*/ 3726131 h 4891474"/>
              <a:gd name="connsiteX4" fmla="*/ 1578980 w 8908319"/>
              <a:gd name="connsiteY4" fmla="*/ 4810646 h 4891474"/>
              <a:gd name="connsiteX5" fmla="*/ 1243440 w 8908319"/>
              <a:gd name="connsiteY5" fmla="*/ 4891474 h 4891474"/>
              <a:gd name="connsiteX6" fmla="*/ 0 w 8908319"/>
              <a:gd name="connsiteY6" fmla="*/ 4891474 h 4891474"/>
              <a:gd name="connsiteX7" fmla="*/ 125312 w 8908319"/>
              <a:gd name="connsiteY7" fmla="*/ 4863837 h 4891474"/>
              <a:gd name="connsiteX8" fmla="*/ 3447654 w 8908319"/>
              <a:gd name="connsiteY8" fmla="*/ 3726131 h 4891474"/>
              <a:gd name="connsiteX9" fmla="*/ 8844018 w 8908319"/>
              <a:gd name="connsiteY9" fmla="*/ 71611 h 4891474"/>
              <a:gd name="connsiteX10" fmla="*/ 8908319 w 8908319"/>
              <a:gd name="connsiteY10" fmla="*/ 0 h 48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8319" h="4891474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7B8FB57-E730-4044-8297-F3150DD72C5D}"/>
              </a:ext>
            </a:extLst>
          </p:cNvPr>
          <p:cNvSpPr/>
          <p:nvPr/>
        </p:nvSpPr>
        <p:spPr>
          <a:xfrm>
            <a:off x="3283682" y="1966526"/>
            <a:ext cx="8908319" cy="4891474"/>
          </a:xfrm>
          <a:custGeom>
            <a:avLst/>
            <a:gdLst>
              <a:gd name="connsiteX0" fmla="*/ 8908319 w 8908319"/>
              <a:gd name="connsiteY0" fmla="*/ 0 h 4891474"/>
              <a:gd name="connsiteX1" fmla="*/ 8908319 w 8908319"/>
              <a:gd name="connsiteY1" fmla="*/ 1163445 h 4891474"/>
              <a:gd name="connsiteX2" fmla="*/ 8626221 w 8908319"/>
              <a:gd name="connsiteY2" fmla="*/ 1392603 h 4891474"/>
              <a:gd name="connsiteX3" fmla="*/ 4686518 w 8908319"/>
              <a:gd name="connsiteY3" fmla="*/ 3726131 h 4891474"/>
              <a:gd name="connsiteX4" fmla="*/ 1578980 w 8908319"/>
              <a:gd name="connsiteY4" fmla="*/ 4810646 h 4891474"/>
              <a:gd name="connsiteX5" fmla="*/ 1243440 w 8908319"/>
              <a:gd name="connsiteY5" fmla="*/ 4891474 h 4891474"/>
              <a:gd name="connsiteX6" fmla="*/ 0 w 8908319"/>
              <a:gd name="connsiteY6" fmla="*/ 4891474 h 4891474"/>
              <a:gd name="connsiteX7" fmla="*/ 125312 w 8908319"/>
              <a:gd name="connsiteY7" fmla="*/ 4863837 h 4891474"/>
              <a:gd name="connsiteX8" fmla="*/ 3447654 w 8908319"/>
              <a:gd name="connsiteY8" fmla="*/ 3726131 h 4891474"/>
              <a:gd name="connsiteX9" fmla="*/ 8844018 w 8908319"/>
              <a:gd name="connsiteY9" fmla="*/ 71611 h 4891474"/>
              <a:gd name="connsiteX10" fmla="*/ 8908319 w 8908319"/>
              <a:gd name="connsiteY10" fmla="*/ 0 h 48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8319" h="4891474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  <a:outerShdw blurRad="647700" dist="266700" dir="14400000" sx="97000" sy="97000" algn="t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30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DEC4E1C-2D5C-44C9-A514-2777CE2303E1}"/>
              </a:ext>
            </a:extLst>
          </p:cNvPr>
          <p:cNvSpPr/>
          <p:nvPr/>
        </p:nvSpPr>
        <p:spPr>
          <a:xfrm rot="21031588">
            <a:off x="-114195" y="-931835"/>
            <a:ext cx="11610706" cy="2579907"/>
          </a:xfrm>
          <a:custGeom>
            <a:avLst/>
            <a:gdLst>
              <a:gd name="connsiteX0" fmla="*/ 250756 w 11610706"/>
              <a:gd name="connsiteY0" fmla="*/ 0 h 2579907"/>
              <a:gd name="connsiteX1" fmla="*/ 11610706 w 11610706"/>
              <a:gd name="connsiteY1" fmla="*/ 1895609 h 2579907"/>
              <a:gd name="connsiteX2" fmla="*/ 11428913 w 11610706"/>
              <a:gd name="connsiteY2" fmla="*/ 1950828 h 2579907"/>
              <a:gd name="connsiteX3" fmla="*/ 6318207 w 11610706"/>
              <a:gd name="connsiteY3" fmla="*/ 2579907 h 2579907"/>
              <a:gd name="connsiteX4" fmla="*/ 173010 w 11610706"/>
              <a:gd name="connsiteY4" fmla="*/ 1583785 h 2579907"/>
              <a:gd name="connsiteX5" fmla="*/ 0 w 11610706"/>
              <a:gd name="connsiteY5" fmla="*/ 1502721 h 2579907"/>
              <a:gd name="connsiteX6" fmla="*/ 250756 w 11610706"/>
              <a:gd name="connsiteY6" fmla="*/ 0 h 257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10706" h="2579907">
                <a:moveTo>
                  <a:pt x="250756" y="0"/>
                </a:moveTo>
                <a:lnTo>
                  <a:pt x="11610706" y="1895609"/>
                </a:lnTo>
                <a:lnTo>
                  <a:pt x="11428913" y="1950828"/>
                </a:lnTo>
                <a:cubicBezTo>
                  <a:pt x="10079082" y="2341685"/>
                  <a:pt x="8285966" y="2579907"/>
                  <a:pt x="6318207" y="2579907"/>
                </a:cubicBezTo>
                <a:cubicBezTo>
                  <a:pt x="3792913" y="2579907"/>
                  <a:pt x="1555251" y="2187569"/>
                  <a:pt x="173010" y="1583785"/>
                </a:cubicBezTo>
                <a:lnTo>
                  <a:pt x="0" y="1502721"/>
                </a:lnTo>
                <a:lnTo>
                  <a:pt x="250756" y="0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  <a:outerShdw blurRad="647700" dist="266700" dir="21540000" sx="97000" sy="97000" algn="t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Escolher uma corretora: Day Trader | Co op bank, Stock analysis, Investing  strategy">
            <a:extLst>
              <a:ext uri="{FF2B5EF4-FFF2-40B4-BE49-F238E27FC236}">
                <a16:creationId xmlns:a16="http://schemas.microsoft.com/office/drawing/2014/main" id="{C80F7095-3599-4C7E-A209-635C669E005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0" b="39690"/>
          <a:stretch/>
        </p:blipFill>
        <p:spPr bwMode="auto">
          <a:xfrm>
            <a:off x="2" y="2"/>
            <a:ext cx="10120863" cy="15228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tock Market Or Forex Trading Graph In Graphic Concept | Stock market  graph, Forex trading, Trading charts">
            <a:extLst>
              <a:ext uri="{FF2B5EF4-FFF2-40B4-BE49-F238E27FC236}">
                <a16:creationId xmlns:a16="http://schemas.microsoft.com/office/drawing/2014/main" id="{C1B24497-6039-4168-9873-FFC9967069A7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40" b="31040"/>
          <a:stretch/>
        </p:blipFill>
        <p:spPr bwMode="auto">
          <a:xfrm>
            <a:off x="2" y="3778052"/>
            <a:ext cx="12192001" cy="30799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C63B565-FC9B-48C3-8DAC-E97A40D4D749}"/>
              </a:ext>
            </a:extLst>
          </p:cNvPr>
          <p:cNvSpPr/>
          <p:nvPr/>
        </p:nvSpPr>
        <p:spPr>
          <a:xfrm rot="21031588">
            <a:off x="-111941" y="-817911"/>
            <a:ext cx="10204488" cy="2141987"/>
          </a:xfrm>
          <a:custGeom>
            <a:avLst/>
            <a:gdLst>
              <a:gd name="connsiteX0" fmla="*/ 221656 w 10204488"/>
              <a:gd name="connsiteY0" fmla="*/ 0 h 2141987"/>
              <a:gd name="connsiteX1" fmla="*/ 10204488 w 10204488"/>
              <a:gd name="connsiteY1" fmla="*/ 1665813 h 2141987"/>
              <a:gd name="connsiteX2" fmla="*/ 9891278 w 10204488"/>
              <a:gd name="connsiteY2" fmla="*/ 1736546 h 2141987"/>
              <a:gd name="connsiteX3" fmla="*/ 5679507 w 10204488"/>
              <a:gd name="connsiteY3" fmla="*/ 2141987 h 2141987"/>
              <a:gd name="connsiteX4" fmla="*/ 146052 w 10204488"/>
              <a:gd name="connsiteY4" fmla="*/ 1380613 h 2141987"/>
              <a:gd name="connsiteX5" fmla="*/ 0 w 10204488"/>
              <a:gd name="connsiteY5" fmla="*/ 1328332 h 2141987"/>
              <a:gd name="connsiteX6" fmla="*/ 221656 w 10204488"/>
              <a:gd name="connsiteY6" fmla="*/ 0 h 214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04488" h="2141987">
                <a:moveTo>
                  <a:pt x="221656" y="0"/>
                </a:moveTo>
                <a:lnTo>
                  <a:pt x="10204488" y="1665813"/>
                </a:lnTo>
                <a:lnTo>
                  <a:pt x="9891278" y="1736546"/>
                </a:lnTo>
                <a:cubicBezTo>
                  <a:pt x="8685670" y="1992685"/>
                  <a:pt x="7237317" y="2141987"/>
                  <a:pt x="5679507" y="2141987"/>
                </a:cubicBezTo>
                <a:cubicBezTo>
                  <a:pt x="3498572" y="2141987"/>
                  <a:pt x="1532171" y="1849355"/>
                  <a:pt x="146052" y="1380613"/>
                </a:cubicBezTo>
                <a:lnTo>
                  <a:pt x="0" y="1328332"/>
                </a:lnTo>
                <a:lnTo>
                  <a:pt x="221656" y="0"/>
                </a:lnTo>
                <a:close/>
              </a:path>
            </a:pathLst>
          </a:custGeom>
          <a:gradFill flip="none" rotWithShape="1">
            <a:gsLst>
              <a:gs pos="41000">
                <a:schemeClr val="accent1"/>
              </a:gs>
              <a:gs pos="100000">
                <a:schemeClr val="accent1">
                  <a:alpha val="6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498F5F4-A8B5-43E7-A0C2-DA85EC8F8FCE}"/>
              </a:ext>
            </a:extLst>
          </p:cNvPr>
          <p:cNvSpPr/>
          <p:nvPr/>
        </p:nvSpPr>
        <p:spPr>
          <a:xfrm rot="5400000">
            <a:off x="4471222" y="-862780"/>
            <a:ext cx="3249558" cy="1219200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alpha val="88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lide Number Placeholder 5">
            <a:extLst>
              <a:ext uri="{FF2B5EF4-FFF2-40B4-BE49-F238E27FC236}">
                <a16:creationId xmlns:a16="http://schemas.microsoft.com/office/drawing/2014/main" id="{91C3263A-749F-40A8-8D09-21849639E901}"/>
              </a:ext>
            </a:extLst>
          </p:cNvPr>
          <p:cNvSpPr txBox="1">
            <a:spLocks/>
          </p:cNvSpPr>
          <p:nvPr/>
        </p:nvSpPr>
        <p:spPr>
          <a:xfrm>
            <a:off x="10972800" y="6356350"/>
            <a:ext cx="1043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26DCF8-B413-4B6A-A417-19AD5C997DD7}" type="slidenum">
              <a:rPr lang="en-US" b="1" smtClean="0">
                <a:latin typeface="+mj-lt"/>
              </a:rPr>
              <a:pPr/>
              <a:t>17</a:t>
            </a:fld>
            <a:endParaRPr lang="en-US" b="1" dirty="0">
              <a:latin typeface="+mj-lt"/>
            </a:endParaRPr>
          </a:p>
        </p:txBody>
      </p:sp>
      <p:sp>
        <p:nvSpPr>
          <p:cNvPr id="25" name="Google Shape;158;p6">
            <a:extLst>
              <a:ext uri="{FF2B5EF4-FFF2-40B4-BE49-F238E27FC236}">
                <a16:creationId xmlns:a16="http://schemas.microsoft.com/office/drawing/2014/main" id="{1535FADE-FA2D-4EE4-AF2C-0849424DBF30}"/>
              </a:ext>
            </a:extLst>
          </p:cNvPr>
          <p:cNvSpPr/>
          <p:nvPr/>
        </p:nvSpPr>
        <p:spPr>
          <a:xfrm>
            <a:off x="762841" y="1609981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159;p6">
            <a:extLst>
              <a:ext uri="{FF2B5EF4-FFF2-40B4-BE49-F238E27FC236}">
                <a16:creationId xmlns:a16="http://schemas.microsoft.com/office/drawing/2014/main" id="{D077B3CC-FC2A-4E1B-96BF-D93A8C06CBFB}"/>
              </a:ext>
            </a:extLst>
          </p:cNvPr>
          <p:cNvSpPr/>
          <p:nvPr/>
        </p:nvSpPr>
        <p:spPr>
          <a:xfrm>
            <a:off x="1408632" y="1327366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160;p6">
            <a:extLst>
              <a:ext uri="{FF2B5EF4-FFF2-40B4-BE49-F238E27FC236}">
                <a16:creationId xmlns:a16="http://schemas.microsoft.com/office/drawing/2014/main" id="{422E33F2-204D-4019-AC16-113D6DD3AF0B}"/>
              </a:ext>
            </a:extLst>
          </p:cNvPr>
          <p:cNvSpPr/>
          <p:nvPr/>
        </p:nvSpPr>
        <p:spPr>
          <a:xfrm>
            <a:off x="6171454" y="1609981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161;p6">
            <a:extLst>
              <a:ext uri="{FF2B5EF4-FFF2-40B4-BE49-F238E27FC236}">
                <a16:creationId xmlns:a16="http://schemas.microsoft.com/office/drawing/2014/main" id="{49F9DF13-8CCB-4BCB-B925-DF53D94F7B15}"/>
              </a:ext>
            </a:extLst>
          </p:cNvPr>
          <p:cNvSpPr/>
          <p:nvPr/>
        </p:nvSpPr>
        <p:spPr>
          <a:xfrm>
            <a:off x="6817245" y="1327366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162;p6">
            <a:extLst>
              <a:ext uri="{FF2B5EF4-FFF2-40B4-BE49-F238E27FC236}">
                <a16:creationId xmlns:a16="http://schemas.microsoft.com/office/drawing/2014/main" id="{8170EB32-FE22-4EAB-8CE9-3CE6B9F59AED}"/>
              </a:ext>
            </a:extLst>
          </p:cNvPr>
          <p:cNvSpPr txBox="1"/>
          <p:nvPr/>
        </p:nvSpPr>
        <p:spPr>
          <a:xfrm>
            <a:off x="1532962" y="1391716"/>
            <a:ext cx="371746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TSLA 42 DAY STOCK FORECAST</a:t>
            </a:r>
          </a:p>
        </p:txBody>
      </p:sp>
      <p:sp>
        <p:nvSpPr>
          <p:cNvPr id="31" name="Google Shape;164;p6">
            <a:extLst>
              <a:ext uri="{FF2B5EF4-FFF2-40B4-BE49-F238E27FC236}">
                <a16:creationId xmlns:a16="http://schemas.microsoft.com/office/drawing/2014/main" id="{5C04880D-7578-42B4-B03F-BA59C8E2C354}"/>
              </a:ext>
            </a:extLst>
          </p:cNvPr>
          <p:cNvSpPr/>
          <p:nvPr/>
        </p:nvSpPr>
        <p:spPr>
          <a:xfrm>
            <a:off x="762841" y="4245242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165;p6">
            <a:extLst>
              <a:ext uri="{FF2B5EF4-FFF2-40B4-BE49-F238E27FC236}">
                <a16:creationId xmlns:a16="http://schemas.microsoft.com/office/drawing/2014/main" id="{5A7234B3-FFF3-4AD0-9E8A-6C139C54EDA3}"/>
              </a:ext>
            </a:extLst>
          </p:cNvPr>
          <p:cNvSpPr/>
          <p:nvPr/>
        </p:nvSpPr>
        <p:spPr>
          <a:xfrm>
            <a:off x="6171454" y="4245242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171;p6">
            <a:extLst>
              <a:ext uri="{FF2B5EF4-FFF2-40B4-BE49-F238E27FC236}">
                <a16:creationId xmlns:a16="http://schemas.microsoft.com/office/drawing/2014/main" id="{70F9DFEA-A364-42BB-AAB5-C98972F870B9}"/>
              </a:ext>
            </a:extLst>
          </p:cNvPr>
          <p:cNvSpPr/>
          <p:nvPr/>
        </p:nvSpPr>
        <p:spPr>
          <a:xfrm>
            <a:off x="1408632" y="3962627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172;p6">
            <a:extLst>
              <a:ext uri="{FF2B5EF4-FFF2-40B4-BE49-F238E27FC236}">
                <a16:creationId xmlns:a16="http://schemas.microsoft.com/office/drawing/2014/main" id="{26C06586-E6FA-4F99-8086-196D12E70390}"/>
              </a:ext>
            </a:extLst>
          </p:cNvPr>
          <p:cNvSpPr/>
          <p:nvPr/>
        </p:nvSpPr>
        <p:spPr>
          <a:xfrm>
            <a:off x="6817245" y="3962627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173;p6">
            <a:extLst>
              <a:ext uri="{FF2B5EF4-FFF2-40B4-BE49-F238E27FC236}">
                <a16:creationId xmlns:a16="http://schemas.microsoft.com/office/drawing/2014/main" id="{1FB396C1-B483-4E29-A476-8BB14CC932CC}"/>
              </a:ext>
            </a:extLst>
          </p:cNvPr>
          <p:cNvSpPr txBox="1"/>
          <p:nvPr/>
        </p:nvSpPr>
        <p:spPr>
          <a:xfrm>
            <a:off x="1621453" y="4038112"/>
            <a:ext cx="354048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NIO 42 DAY STOCK FORECAST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FE0D0E-0E1E-4F75-8F07-BFD545D9A7A0}"/>
              </a:ext>
            </a:extLst>
          </p:cNvPr>
          <p:cNvSpPr txBox="1"/>
          <p:nvPr/>
        </p:nvSpPr>
        <p:spPr>
          <a:xfrm>
            <a:off x="740228" y="455269"/>
            <a:ext cx="8592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36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Forecasts</a:t>
            </a:r>
          </a:p>
        </p:txBody>
      </p:sp>
      <p:sp>
        <p:nvSpPr>
          <p:cNvPr id="34" name="Google Shape;162;p6">
            <a:extLst>
              <a:ext uri="{FF2B5EF4-FFF2-40B4-BE49-F238E27FC236}">
                <a16:creationId xmlns:a16="http://schemas.microsoft.com/office/drawing/2014/main" id="{531EBD52-C86E-46F4-B05B-8938B02BB1E0}"/>
              </a:ext>
            </a:extLst>
          </p:cNvPr>
          <p:cNvSpPr txBox="1"/>
          <p:nvPr/>
        </p:nvSpPr>
        <p:spPr>
          <a:xfrm>
            <a:off x="6932402" y="1391716"/>
            <a:ext cx="371746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LI 42 DAY STOCK FORECAST</a:t>
            </a:r>
          </a:p>
        </p:txBody>
      </p:sp>
      <p:sp>
        <p:nvSpPr>
          <p:cNvPr id="35" name="Google Shape;173;p6">
            <a:extLst>
              <a:ext uri="{FF2B5EF4-FFF2-40B4-BE49-F238E27FC236}">
                <a16:creationId xmlns:a16="http://schemas.microsoft.com/office/drawing/2014/main" id="{05EA0CD3-2FBD-4350-AB7B-48B2A3BDED32}"/>
              </a:ext>
            </a:extLst>
          </p:cNvPr>
          <p:cNvSpPr txBox="1"/>
          <p:nvPr/>
        </p:nvSpPr>
        <p:spPr>
          <a:xfrm>
            <a:off x="7020893" y="4038112"/>
            <a:ext cx="354048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XPEV 42 DAY STOCK FORECAST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0840ABF-BFC9-471E-886C-E3C5ABD8D4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77" y="1971295"/>
            <a:ext cx="3335234" cy="169451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6D26B30-0735-408A-9593-981F855326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077" y="4582352"/>
            <a:ext cx="3442347" cy="165159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335DBC1-89B7-4CAB-95C0-CD72818ED9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960" y="4555020"/>
            <a:ext cx="3442347" cy="165399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FD60221-5BD4-4035-BA7A-7E8ACC09861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8"/>
          <a:stretch/>
        </p:blipFill>
        <p:spPr>
          <a:xfrm>
            <a:off x="6975750" y="1903196"/>
            <a:ext cx="3630768" cy="176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24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ader Wallpapers - Top Free Trader Backgrounds - WallpaperAccess">
            <a:extLst>
              <a:ext uri="{FF2B5EF4-FFF2-40B4-BE49-F238E27FC236}">
                <a16:creationId xmlns:a16="http://schemas.microsoft.com/office/drawing/2014/main" id="{CB92660E-670A-4C5A-A1A4-5CFC29B39BA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23EED9-8CB4-46A5-998D-973EDD65F186}"/>
              </a:ext>
            </a:extLst>
          </p:cNvPr>
          <p:cNvSpPr/>
          <p:nvPr/>
        </p:nvSpPr>
        <p:spPr>
          <a:xfrm>
            <a:off x="-1" y="0"/>
            <a:ext cx="12192001" cy="6864852"/>
          </a:xfrm>
          <a:prstGeom prst="rect">
            <a:avLst/>
          </a:prstGeom>
          <a:gradFill flip="none" rotWithShape="1">
            <a:gsLst>
              <a:gs pos="41000">
                <a:schemeClr val="accent1"/>
              </a:gs>
              <a:gs pos="100000">
                <a:schemeClr val="accent1">
                  <a:alpha val="6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013D294-8BB5-42F8-9389-9C31C68A3D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4" t="11215" r="29154" b="11215"/>
          <a:stretch/>
        </p:blipFill>
        <p:spPr>
          <a:xfrm>
            <a:off x="7735974" y="-518037"/>
            <a:ext cx="5639410" cy="5829300"/>
          </a:xfrm>
          <a:prstGeom prst="rect">
            <a:avLst/>
          </a:prstGeom>
        </p:spPr>
      </p:pic>
      <p:pic>
        <p:nvPicPr>
          <p:cNvPr id="13" name="Picture 6" descr="Forex Wallpaper Hd - 1920x1080 Wallpaper - teahub.io">
            <a:extLst>
              <a:ext uri="{FF2B5EF4-FFF2-40B4-BE49-F238E27FC236}">
                <a16:creationId xmlns:a16="http://schemas.microsoft.com/office/drawing/2014/main" id="{2AE57FC1-D354-4E05-AAB0-F910B3D850C3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76" b="6776"/>
          <a:stretch/>
        </p:blipFill>
        <p:spPr bwMode="auto">
          <a:xfrm>
            <a:off x="4268788" y="3005138"/>
            <a:ext cx="7923212" cy="38528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ACC1869-E931-4791-8AB0-09F81E1593F4}"/>
              </a:ext>
            </a:extLst>
          </p:cNvPr>
          <p:cNvSpPr/>
          <p:nvPr/>
        </p:nvSpPr>
        <p:spPr>
          <a:xfrm>
            <a:off x="4269064" y="3004457"/>
            <a:ext cx="7922938" cy="3853543"/>
          </a:xfrm>
          <a:custGeom>
            <a:avLst/>
            <a:gdLst>
              <a:gd name="connsiteX0" fmla="*/ 7664879 w 7664879"/>
              <a:gd name="connsiteY0" fmla="*/ 0 h 3728029"/>
              <a:gd name="connsiteX1" fmla="*/ 7664879 w 7664879"/>
              <a:gd name="connsiteY1" fmla="*/ 3728029 h 3728029"/>
              <a:gd name="connsiteX2" fmla="*/ 0 w 7664879"/>
              <a:gd name="connsiteY2" fmla="*/ 3728029 h 3728029"/>
              <a:gd name="connsiteX3" fmla="*/ 335540 w 7664879"/>
              <a:gd name="connsiteY3" fmla="*/ 3647201 h 3728029"/>
              <a:gd name="connsiteX4" fmla="*/ 3443078 w 7664879"/>
              <a:gd name="connsiteY4" fmla="*/ 2562686 h 3728029"/>
              <a:gd name="connsiteX5" fmla="*/ 7382781 w 7664879"/>
              <a:gd name="connsiteY5" fmla="*/ 229158 h 3728029"/>
              <a:gd name="connsiteX6" fmla="*/ 7664879 w 7664879"/>
              <a:gd name="connsiteY6" fmla="*/ 0 h 372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64879" h="3728029">
                <a:moveTo>
                  <a:pt x="7664879" y="0"/>
                </a:moveTo>
                <a:lnTo>
                  <a:pt x="7664879" y="3728029"/>
                </a:lnTo>
                <a:lnTo>
                  <a:pt x="0" y="3728029"/>
                </a:lnTo>
                <a:lnTo>
                  <a:pt x="335540" y="3647201"/>
                </a:lnTo>
                <a:cubicBezTo>
                  <a:pt x="1341087" y="3391444"/>
                  <a:pt x="2389527" y="3030158"/>
                  <a:pt x="3443078" y="2562686"/>
                </a:cubicBezTo>
                <a:cubicBezTo>
                  <a:pt x="4948151" y="1894869"/>
                  <a:pt x="6285549" y="1089373"/>
                  <a:pt x="7382781" y="229158"/>
                </a:cubicBezTo>
                <a:lnTo>
                  <a:pt x="7664879" y="0"/>
                </a:lnTo>
                <a:close/>
              </a:path>
            </a:pathLst>
          </a:custGeom>
          <a:gradFill flip="none" rotWithShape="1">
            <a:gsLst>
              <a:gs pos="47000">
                <a:schemeClr val="bg2"/>
              </a:gs>
              <a:gs pos="100000">
                <a:schemeClr val="bg2">
                  <a:alpha val="8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8C840-D06B-41B9-9E54-29E68C4F89A5}"/>
              </a:ext>
            </a:extLst>
          </p:cNvPr>
          <p:cNvSpPr txBox="1"/>
          <p:nvPr/>
        </p:nvSpPr>
        <p:spPr>
          <a:xfrm>
            <a:off x="656858" y="1931938"/>
            <a:ext cx="840005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+mj-lt"/>
              </a:rPr>
              <a:t>Conclusions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2BDFE-1D6A-4624-AA6A-97753BC4406B}"/>
              </a:ext>
            </a:extLst>
          </p:cNvPr>
          <p:cNvGrpSpPr/>
          <p:nvPr/>
        </p:nvGrpSpPr>
        <p:grpSpPr>
          <a:xfrm rot="10800000" flipV="1">
            <a:off x="-1" y="4730945"/>
            <a:ext cx="3873775" cy="2127053"/>
            <a:chOff x="3283682" y="1966526"/>
            <a:chExt cx="8908320" cy="489147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974150-D008-43E9-BDEE-C7955726280C}"/>
                </a:ext>
              </a:extLst>
            </p:cNvPr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>
                <a:gd name="connsiteX0" fmla="*/ 7664879 w 7664879"/>
                <a:gd name="connsiteY0" fmla="*/ 0 h 3728029"/>
                <a:gd name="connsiteX1" fmla="*/ 7664879 w 7664879"/>
                <a:gd name="connsiteY1" fmla="*/ 3728029 h 3728029"/>
                <a:gd name="connsiteX2" fmla="*/ 0 w 7664879"/>
                <a:gd name="connsiteY2" fmla="*/ 3728029 h 3728029"/>
                <a:gd name="connsiteX3" fmla="*/ 335540 w 7664879"/>
                <a:gd name="connsiteY3" fmla="*/ 3647201 h 3728029"/>
                <a:gd name="connsiteX4" fmla="*/ 3443078 w 7664879"/>
                <a:gd name="connsiteY4" fmla="*/ 2562686 h 3728029"/>
                <a:gd name="connsiteX5" fmla="*/ 7382781 w 7664879"/>
                <a:gd name="connsiteY5" fmla="*/ 229158 h 3728029"/>
                <a:gd name="connsiteX6" fmla="*/ 7664879 w 7664879"/>
                <a:gd name="connsiteY6" fmla="*/ 0 h 372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4879" h="3728029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299841-7329-4CD1-A3AA-B0AA089A93B8}"/>
                </a:ext>
              </a:extLst>
            </p:cNvPr>
            <p:cNvSpPr/>
            <p:nvPr/>
          </p:nvSpPr>
          <p:spPr>
            <a:xfrm>
              <a:off x="3873777" y="2290542"/>
              <a:ext cx="8318223" cy="4567458"/>
            </a:xfrm>
            <a:custGeom>
              <a:avLst/>
              <a:gdLst>
                <a:gd name="connsiteX0" fmla="*/ 8908319 w 8908319"/>
                <a:gd name="connsiteY0" fmla="*/ 0 h 4891474"/>
                <a:gd name="connsiteX1" fmla="*/ 8908319 w 8908319"/>
                <a:gd name="connsiteY1" fmla="*/ 1163445 h 4891474"/>
                <a:gd name="connsiteX2" fmla="*/ 8626221 w 8908319"/>
                <a:gd name="connsiteY2" fmla="*/ 1392603 h 4891474"/>
                <a:gd name="connsiteX3" fmla="*/ 4686518 w 8908319"/>
                <a:gd name="connsiteY3" fmla="*/ 3726131 h 4891474"/>
                <a:gd name="connsiteX4" fmla="*/ 1578980 w 8908319"/>
                <a:gd name="connsiteY4" fmla="*/ 4810646 h 4891474"/>
                <a:gd name="connsiteX5" fmla="*/ 1243440 w 8908319"/>
                <a:gd name="connsiteY5" fmla="*/ 4891474 h 4891474"/>
                <a:gd name="connsiteX6" fmla="*/ 0 w 8908319"/>
                <a:gd name="connsiteY6" fmla="*/ 4891474 h 4891474"/>
                <a:gd name="connsiteX7" fmla="*/ 125312 w 8908319"/>
                <a:gd name="connsiteY7" fmla="*/ 4863837 h 4891474"/>
                <a:gd name="connsiteX8" fmla="*/ 3447654 w 8908319"/>
                <a:gd name="connsiteY8" fmla="*/ 3726131 h 4891474"/>
                <a:gd name="connsiteX9" fmla="*/ 8844018 w 8908319"/>
                <a:gd name="connsiteY9" fmla="*/ 71611 h 4891474"/>
                <a:gd name="connsiteX10" fmla="*/ 8908319 w 8908319"/>
                <a:gd name="connsiteY10" fmla="*/ 0 h 48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319" h="4891474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glow rad="228600">
                <a:schemeClr val="accent2">
                  <a:alpha val="10000"/>
                </a:schemeClr>
              </a:glow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E829F4-CDCB-41B3-B74C-253C642C3573}"/>
                </a:ext>
              </a:extLst>
            </p:cNvPr>
            <p:cNvSpPr/>
            <p:nvPr/>
          </p:nvSpPr>
          <p:spPr>
            <a:xfrm>
              <a:off x="3283682" y="1966526"/>
              <a:ext cx="8908319" cy="4891474"/>
            </a:xfrm>
            <a:custGeom>
              <a:avLst/>
              <a:gdLst>
                <a:gd name="connsiteX0" fmla="*/ 8908319 w 8908319"/>
                <a:gd name="connsiteY0" fmla="*/ 0 h 4891474"/>
                <a:gd name="connsiteX1" fmla="*/ 8908319 w 8908319"/>
                <a:gd name="connsiteY1" fmla="*/ 1163445 h 4891474"/>
                <a:gd name="connsiteX2" fmla="*/ 8626221 w 8908319"/>
                <a:gd name="connsiteY2" fmla="*/ 1392603 h 4891474"/>
                <a:gd name="connsiteX3" fmla="*/ 4686518 w 8908319"/>
                <a:gd name="connsiteY3" fmla="*/ 3726131 h 4891474"/>
                <a:gd name="connsiteX4" fmla="*/ 1578980 w 8908319"/>
                <a:gd name="connsiteY4" fmla="*/ 4810646 h 4891474"/>
                <a:gd name="connsiteX5" fmla="*/ 1243440 w 8908319"/>
                <a:gd name="connsiteY5" fmla="*/ 4891474 h 4891474"/>
                <a:gd name="connsiteX6" fmla="*/ 0 w 8908319"/>
                <a:gd name="connsiteY6" fmla="*/ 4891474 h 4891474"/>
                <a:gd name="connsiteX7" fmla="*/ 125312 w 8908319"/>
                <a:gd name="connsiteY7" fmla="*/ 4863837 h 4891474"/>
                <a:gd name="connsiteX8" fmla="*/ 3447654 w 8908319"/>
                <a:gd name="connsiteY8" fmla="*/ 3726131 h 4891474"/>
                <a:gd name="connsiteX9" fmla="*/ 8844018 w 8908319"/>
                <a:gd name="connsiteY9" fmla="*/ 71611 h 4891474"/>
                <a:gd name="connsiteX10" fmla="*/ 8908319 w 8908319"/>
                <a:gd name="connsiteY10" fmla="*/ 0 h 48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319" h="4891474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glow rad="228600">
                <a:schemeClr val="accent2">
                  <a:alpha val="10000"/>
                </a:schemeClr>
              </a:glow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A8A58B6-3B37-465E-AB10-05201B383A7A}"/>
              </a:ext>
            </a:extLst>
          </p:cNvPr>
          <p:cNvSpPr/>
          <p:nvPr/>
        </p:nvSpPr>
        <p:spPr>
          <a:xfrm>
            <a:off x="3873777" y="2290542"/>
            <a:ext cx="8318223" cy="4567458"/>
          </a:xfrm>
          <a:custGeom>
            <a:avLst/>
            <a:gdLst>
              <a:gd name="connsiteX0" fmla="*/ 8908319 w 8908319"/>
              <a:gd name="connsiteY0" fmla="*/ 0 h 4891474"/>
              <a:gd name="connsiteX1" fmla="*/ 8908319 w 8908319"/>
              <a:gd name="connsiteY1" fmla="*/ 1163445 h 4891474"/>
              <a:gd name="connsiteX2" fmla="*/ 8626221 w 8908319"/>
              <a:gd name="connsiteY2" fmla="*/ 1392603 h 4891474"/>
              <a:gd name="connsiteX3" fmla="*/ 4686518 w 8908319"/>
              <a:gd name="connsiteY3" fmla="*/ 3726131 h 4891474"/>
              <a:gd name="connsiteX4" fmla="*/ 1578980 w 8908319"/>
              <a:gd name="connsiteY4" fmla="*/ 4810646 h 4891474"/>
              <a:gd name="connsiteX5" fmla="*/ 1243440 w 8908319"/>
              <a:gd name="connsiteY5" fmla="*/ 4891474 h 4891474"/>
              <a:gd name="connsiteX6" fmla="*/ 0 w 8908319"/>
              <a:gd name="connsiteY6" fmla="*/ 4891474 h 4891474"/>
              <a:gd name="connsiteX7" fmla="*/ 125312 w 8908319"/>
              <a:gd name="connsiteY7" fmla="*/ 4863837 h 4891474"/>
              <a:gd name="connsiteX8" fmla="*/ 3447654 w 8908319"/>
              <a:gd name="connsiteY8" fmla="*/ 3726131 h 4891474"/>
              <a:gd name="connsiteX9" fmla="*/ 8844018 w 8908319"/>
              <a:gd name="connsiteY9" fmla="*/ 71611 h 4891474"/>
              <a:gd name="connsiteX10" fmla="*/ 8908319 w 8908319"/>
              <a:gd name="connsiteY10" fmla="*/ 0 h 48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8319" h="4891474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7B8FB57-E730-4044-8297-F3150DD72C5D}"/>
              </a:ext>
            </a:extLst>
          </p:cNvPr>
          <p:cNvSpPr/>
          <p:nvPr/>
        </p:nvSpPr>
        <p:spPr>
          <a:xfrm>
            <a:off x="3283682" y="1966526"/>
            <a:ext cx="8908319" cy="4891474"/>
          </a:xfrm>
          <a:custGeom>
            <a:avLst/>
            <a:gdLst>
              <a:gd name="connsiteX0" fmla="*/ 8908319 w 8908319"/>
              <a:gd name="connsiteY0" fmla="*/ 0 h 4891474"/>
              <a:gd name="connsiteX1" fmla="*/ 8908319 w 8908319"/>
              <a:gd name="connsiteY1" fmla="*/ 1163445 h 4891474"/>
              <a:gd name="connsiteX2" fmla="*/ 8626221 w 8908319"/>
              <a:gd name="connsiteY2" fmla="*/ 1392603 h 4891474"/>
              <a:gd name="connsiteX3" fmla="*/ 4686518 w 8908319"/>
              <a:gd name="connsiteY3" fmla="*/ 3726131 h 4891474"/>
              <a:gd name="connsiteX4" fmla="*/ 1578980 w 8908319"/>
              <a:gd name="connsiteY4" fmla="*/ 4810646 h 4891474"/>
              <a:gd name="connsiteX5" fmla="*/ 1243440 w 8908319"/>
              <a:gd name="connsiteY5" fmla="*/ 4891474 h 4891474"/>
              <a:gd name="connsiteX6" fmla="*/ 0 w 8908319"/>
              <a:gd name="connsiteY6" fmla="*/ 4891474 h 4891474"/>
              <a:gd name="connsiteX7" fmla="*/ 125312 w 8908319"/>
              <a:gd name="connsiteY7" fmla="*/ 4863837 h 4891474"/>
              <a:gd name="connsiteX8" fmla="*/ 3447654 w 8908319"/>
              <a:gd name="connsiteY8" fmla="*/ 3726131 h 4891474"/>
              <a:gd name="connsiteX9" fmla="*/ 8844018 w 8908319"/>
              <a:gd name="connsiteY9" fmla="*/ 71611 h 4891474"/>
              <a:gd name="connsiteX10" fmla="*/ 8908319 w 8908319"/>
              <a:gd name="connsiteY10" fmla="*/ 0 h 48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8319" h="4891474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  <a:outerShdw blurRad="647700" dist="266700" dir="14400000" sx="97000" sy="97000" algn="t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561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orex HD - Diagramm Hintergrundbild - 852x480 - WallpaperTip">
            <a:extLst>
              <a:ext uri="{FF2B5EF4-FFF2-40B4-BE49-F238E27FC236}">
                <a16:creationId xmlns:a16="http://schemas.microsoft.com/office/drawing/2014/main" id="{F1F5A9A0-15B8-43B9-B3D1-7A1412766E3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0C9683E-25C9-487A-8040-DE3AAB15F564}"/>
              </a:ext>
            </a:extLst>
          </p:cNvPr>
          <p:cNvSpPr/>
          <p:nvPr/>
        </p:nvSpPr>
        <p:spPr>
          <a:xfrm>
            <a:off x="-1" y="0"/>
            <a:ext cx="12192001" cy="6864852"/>
          </a:xfrm>
          <a:prstGeom prst="rect">
            <a:avLst/>
          </a:prstGeom>
          <a:gradFill flip="none" rotWithShape="1">
            <a:gsLst>
              <a:gs pos="41000">
                <a:schemeClr val="accent1"/>
              </a:gs>
              <a:gs pos="100000">
                <a:schemeClr val="accent1">
                  <a:alpha val="6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C06B2A-E59D-40CC-A95A-806249C0281B}"/>
              </a:ext>
            </a:extLst>
          </p:cNvPr>
          <p:cNvSpPr txBox="1"/>
          <p:nvPr/>
        </p:nvSpPr>
        <p:spPr>
          <a:xfrm>
            <a:off x="3075800" y="742591"/>
            <a:ext cx="6040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IN" sz="36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Key Results &amp; Deductions </a:t>
            </a:r>
            <a:endParaRPr lang="en-US" sz="3600" b="1" dirty="0">
              <a:solidFill>
                <a:schemeClr val="bg2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0DF23FB-3734-4E7C-8F8F-86406E7B1FB7}"/>
              </a:ext>
            </a:extLst>
          </p:cNvPr>
          <p:cNvGrpSpPr/>
          <p:nvPr/>
        </p:nvGrpSpPr>
        <p:grpSpPr>
          <a:xfrm>
            <a:off x="1474839" y="1699514"/>
            <a:ext cx="10014154" cy="4415895"/>
            <a:chOff x="1474839" y="1366298"/>
            <a:chExt cx="10014154" cy="441589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817EEC8-81B4-43B2-9169-2FB9B3CF6E44}"/>
                </a:ext>
              </a:extLst>
            </p:cNvPr>
            <p:cNvGrpSpPr/>
            <p:nvPr/>
          </p:nvGrpSpPr>
          <p:grpSpPr>
            <a:xfrm>
              <a:off x="4126588" y="1932039"/>
              <a:ext cx="3938824" cy="3795270"/>
              <a:chOff x="3612487" y="1436675"/>
              <a:chExt cx="4967026" cy="4785998"/>
            </a:xfrm>
          </p:grpSpPr>
          <p:sp>
            <p:nvSpPr>
              <p:cNvPr id="5" name="Shape">
                <a:extLst>
                  <a:ext uri="{FF2B5EF4-FFF2-40B4-BE49-F238E27FC236}">
                    <a16:creationId xmlns:a16="http://schemas.microsoft.com/office/drawing/2014/main" id="{C17611EF-08A1-4E28-8CD3-2043BCEEE3F8}"/>
                  </a:ext>
                </a:extLst>
              </p:cNvPr>
              <p:cNvSpPr/>
              <p:nvPr/>
            </p:nvSpPr>
            <p:spPr>
              <a:xfrm>
                <a:off x="3612487" y="2616867"/>
                <a:ext cx="1938139" cy="18450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31" h="21600" extrusionOk="0">
                    <a:moveTo>
                      <a:pt x="19451" y="16119"/>
                    </a:moveTo>
                    <a:cubicBezTo>
                      <a:pt x="19369" y="15981"/>
                      <a:pt x="19286" y="15797"/>
                      <a:pt x="19163" y="15659"/>
                    </a:cubicBezTo>
                    <a:lnTo>
                      <a:pt x="18178" y="14277"/>
                    </a:lnTo>
                    <a:cubicBezTo>
                      <a:pt x="16905" y="12481"/>
                      <a:pt x="17685" y="9764"/>
                      <a:pt x="19656" y="9165"/>
                    </a:cubicBezTo>
                    <a:lnTo>
                      <a:pt x="20231" y="8981"/>
                    </a:lnTo>
                    <a:lnTo>
                      <a:pt x="13414" y="0"/>
                    </a:lnTo>
                    <a:lnTo>
                      <a:pt x="4380" y="2809"/>
                    </a:lnTo>
                    <a:cubicBezTo>
                      <a:pt x="274" y="4099"/>
                      <a:pt x="-1369" y="9672"/>
                      <a:pt x="1300" y="13402"/>
                    </a:cubicBezTo>
                    <a:lnTo>
                      <a:pt x="7131" y="21600"/>
                    </a:lnTo>
                    <a:lnTo>
                      <a:pt x="19451" y="16119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6" name="Shape">
                <a:extLst>
                  <a:ext uri="{FF2B5EF4-FFF2-40B4-BE49-F238E27FC236}">
                    <a16:creationId xmlns:a16="http://schemas.microsoft.com/office/drawing/2014/main" id="{6DEC6ACB-EC46-4707-A42A-DDCC72C45295}"/>
                  </a:ext>
                </a:extLst>
              </p:cNvPr>
              <p:cNvSpPr/>
              <p:nvPr/>
            </p:nvSpPr>
            <p:spPr>
              <a:xfrm>
                <a:off x="5107397" y="1436675"/>
                <a:ext cx="1998462" cy="18145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627" extrusionOk="0">
                    <a:moveTo>
                      <a:pt x="7016" y="20627"/>
                    </a:moveTo>
                    <a:cubicBezTo>
                      <a:pt x="7186" y="20627"/>
                      <a:pt x="7228" y="20627"/>
                      <a:pt x="7398" y="20582"/>
                    </a:cubicBezTo>
                    <a:lnTo>
                      <a:pt x="8291" y="19151"/>
                    </a:lnTo>
                    <a:cubicBezTo>
                      <a:pt x="9482" y="17273"/>
                      <a:pt x="12076" y="17273"/>
                      <a:pt x="13266" y="19151"/>
                    </a:cubicBezTo>
                    <a:lnTo>
                      <a:pt x="14159" y="20582"/>
                    </a:lnTo>
                    <a:cubicBezTo>
                      <a:pt x="14329" y="20582"/>
                      <a:pt x="14372" y="20582"/>
                      <a:pt x="14542" y="20627"/>
                    </a:cubicBezTo>
                    <a:lnTo>
                      <a:pt x="21600" y="11906"/>
                    </a:lnTo>
                    <a:lnTo>
                      <a:pt x="15945" y="2918"/>
                    </a:lnTo>
                    <a:cubicBezTo>
                      <a:pt x="13521" y="-973"/>
                      <a:pt x="8079" y="-973"/>
                      <a:pt x="5655" y="2918"/>
                    </a:cubicBezTo>
                    <a:lnTo>
                      <a:pt x="0" y="11951"/>
                    </a:lnTo>
                    <a:lnTo>
                      <a:pt x="7016" y="20627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7" name="Shape">
                <a:extLst>
                  <a:ext uri="{FF2B5EF4-FFF2-40B4-BE49-F238E27FC236}">
                    <a16:creationId xmlns:a16="http://schemas.microsoft.com/office/drawing/2014/main" id="{B870A830-9546-4CAD-8A46-95A3CED396A0}"/>
                  </a:ext>
                </a:extLst>
              </p:cNvPr>
              <p:cNvSpPr/>
              <p:nvPr/>
            </p:nvSpPr>
            <p:spPr>
              <a:xfrm>
                <a:off x="6208910" y="4229793"/>
                <a:ext cx="1637218" cy="19928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2" h="20491" extrusionOk="0">
                    <a:moveTo>
                      <a:pt x="6362" y="0"/>
                    </a:moveTo>
                    <a:lnTo>
                      <a:pt x="6362" y="404"/>
                    </a:lnTo>
                    <a:cubicBezTo>
                      <a:pt x="6465" y="2427"/>
                      <a:pt x="3899" y="3924"/>
                      <a:pt x="1488" y="3196"/>
                    </a:cubicBezTo>
                    <a:lnTo>
                      <a:pt x="0" y="2751"/>
                    </a:lnTo>
                    <a:lnTo>
                      <a:pt x="0" y="16746"/>
                    </a:lnTo>
                    <a:lnTo>
                      <a:pt x="11287" y="20103"/>
                    </a:lnTo>
                    <a:cubicBezTo>
                      <a:pt x="16264" y="21600"/>
                      <a:pt x="21600" y="18566"/>
                      <a:pt x="21343" y="14360"/>
                    </a:cubicBezTo>
                    <a:lnTo>
                      <a:pt x="20779" y="4571"/>
                    </a:lnTo>
                    <a:lnTo>
                      <a:pt x="6362" y="0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8" name="Shape">
                <a:extLst>
                  <a:ext uri="{FF2B5EF4-FFF2-40B4-BE49-F238E27FC236}">
                    <a16:creationId xmlns:a16="http://schemas.microsoft.com/office/drawing/2014/main" id="{72BBCD35-4740-4344-8A0E-E80E0C7AF890}"/>
                  </a:ext>
                </a:extLst>
              </p:cNvPr>
              <p:cNvSpPr/>
              <p:nvPr/>
            </p:nvSpPr>
            <p:spPr>
              <a:xfrm>
                <a:off x="6641644" y="2616867"/>
                <a:ext cx="1937869" cy="18450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28" h="21600" extrusionOk="0">
                    <a:moveTo>
                      <a:pt x="15851" y="2809"/>
                    </a:moveTo>
                    <a:lnTo>
                      <a:pt x="6817" y="0"/>
                    </a:lnTo>
                    <a:lnTo>
                      <a:pt x="0" y="8981"/>
                    </a:lnTo>
                    <a:lnTo>
                      <a:pt x="575" y="9165"/>
                    </a:lnTo>
                    <a:cubicBezTo>
                      <a:pt x="2587" y="9764"/>
                      <a:pt x="3367" y="12481"/>
                      <a:pt x="2053" y="14277"/>
                    </a:cubicBezTo>
                    <a:lnTo>
                      <a:pt x="1068" y="15659"/>
                    </a:lnTo>
                    <a:cubicBezTo>
                      <a:pt x="944" y="15797"/>
                      <a:pt x="862" y="15981"/>
                      <a:pt x="780" y="16119"/>
                    </a:cubicBezTo>
                    <a:lnTo>
                      <a:pt x="13059" y="21600"/>
                    </a:lnTo>
                    <a:lnTo>
                      <a:pt x="18890" y="13402"/>
                    </a:lnTo>
                    <a:cubicBezTo>
                      <a:pt x="21600" y="9672"/>
                      <a:pt x="19998" y="4053"/>
                      <a:pt x="15851" y="2809"/>
                    </a:cubicBez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9" name="Shape">
                <a:extLst>
                  <a:ext uri="{FF2B5EF4-FFF2-40B4-BE49-F238E27FC236}">
                    <a16:creationId xmlns:a16="http://schemas.microsoft.com/office/drawing/2014/main" id="{E2451BA6-A760-456E-A698-53948406E198}"/>
                  </a:ext>
                </a:extLst>
              </p:cNvPr>
              <p:cNvSpPr/>
              <p:nvPr/>
            </p:nvSpPr>
            <p:spPr>
              <a:xfrm>
                <a:off x="4320599" y="4229793"/>
                <a:ext cx="1641161" cy="19889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3" h="20489" extrusionOk="0">
                    <a:moveTo>
                      <a:pt x="21353" y="2756"/>
                    </a:moveTo>
                    <a:lnTo>
                      <a:pt x="19869" y="3202"/>
                    </a:lnTo>
                    <a:cubicBezTo>
                      <a:pt x="17463" y="3931"/>
                      <a:pt x="14904" y="2432"/>
                      <a:pt x="15006" y="405"/>
                    </a:cubicBezTo>
                    <a:lnTo>
                      <a:pt x="15006" y="0"/>
                    </a:lnTo>
                    <a:lnTo>
                      <a:pt x="572" y="4539"/>
                    </a:lnTo>
                    <a:lnTo>
                      <a:pt x="9" y="14346"/>
                    </a:lnTo>
                    <a:cubicBezTo>
                      <a:pt x="-247" y="18561"/>
                      <a:pt x="5025" y="21600"/>
                      <a:pt x="10041" y="20101"/>
                    </a:cubicBezTo>
                    <a:lnTo>
                      <a:pt x="21302" y="16737"/>
                    </a:lnTo>
                    <a:lnTo>
                      <a:pt x="21302" y="2756"/>
                    </a:lnTo>
                    <a:close/>
                  </a:path>
                </a:pathLst>
              </a:cu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5D8A4BCA-36AF-4AFA-9CC8-D1C4FAC013FF}"/>
                  </a:ext>
                </a:extLst>
              </p:cNvPr>
              <p:cNvSpPr/>
              <p:nvPr/>
            </p:nvSpPr>
            <p:spPr>
              <a:xfrm>
                <a:off x="4839758" y="2960633"/>
                <a:ext cx="710868" cy="1260443"/>
              </a:xfrm>
              <a:custGeom>
                <a:avLst/>
                <a:gdLst>
                  <a:gd name="connsiteX0" fmla="*/ 350445 w 710868"/>
                  <a:gd name="connsiteY0" fmla="*/ 0 h 1260443"/>
                  <a:gd name="connsiteX1" fmla="*/ 710868 w 710868"/>
                  <a:gd name="connsiteY1" fmla="*/ 423378 h 1260443"/>
                  <a:gd name="connsiteX2" fmla="*/ 655783 w 710868"/>
                  <a:gd name="connsiteY2" fmla="*/ 439095 h 1260443"/>
                  <a:gd name="connsiteX3" fmla="*/ 514190 w 710868"/>
                  <a:gd name="connsiteY3" fmla="*/ 875753 h 1260443"/>
                  <a:gd name="connsiteX4" fmla="*/ 608553 w 710868"/>
                  <a:gd name="connsiteY4" fmla="*/ 993802 h 1260443"/>
                  <a:gd name="connsiteX5" fmla="*/ 636144 w 710868"/>
                  <a:gd name="connsiteY5" fmla="*/ 1033094 h 1260443"/>
                  <a:gd name="connsiteX6" fmla="*/ 63005 w 710868"/>
                  <a:gd name="connsiteY6" fmla="*/ 1260443 h 1260443"/>
                  <a:gd name="connsiteX7" fmla="*/ 56478 w 710868"/>
                  <a:gd name="connsiteY7" fmla="*/ 1242610 h 1260443"/>
                  <a:gd name="connsiteX8" fmla="*/ 0 w 710868"/>
                  <a:gd name="connsiteY8" fmla="*/ 869042 h 1260443"/>
                  <a:gd name="connsiteX9" fmla="*/ 286865 w 710868"/>
                  <a:gd name="connsiteY9" fmla="*/ 69956 h 12604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0868" h="1260443">
                    <a:moveTo>
                      <a:pt x="350445" y="0"/>
                    </a:moveTo>
                    <a:lnTo>
                      <a:pt x="710868" y="423378"/>
                    </a:lnTo>
                    <a:lnTo>
                      <a:pt x="655783" y="439095"/>
                    </a:lnTo>
                    <a:cubicBezTo>
                      <a:pt x="466960" y="490260"/>
                      <a:pt x="392236" y="722342"/>
                      <a:pt x="514190" y="875753"/>
                    </a:cubicBezTo>
                    <a:lnTo>
                      <a:pt x="608553" y="993802"/>
                    </a:lnTo>
                    <a:cubicBezTo>
                      <a:pt x="620337" y="1005589"/>
                      <a:pt x="628288" y="1021306"/>
                      <a:pt x="636144" y="1033094"/>
                    </a:cubicBezTo>
                    <a:lnTo>
                      <a:pt x="63005" y="1260443"/>
                    </a:lnTo>
                    <a:lnTo>
                      <a:pt x="56478" y="1242610"/>
                    </a:lnTo>
                    <a:cubicBezTo>
                      <a:pt x="19774" y="1124600"/>
                      <a:pt x="0" y="999130"/>
                      <a:pt x="0" y="869042"/>
                    </a:cubicBezTo>
                    <a:cubicBezTo>
                      <a:pt x="0" y="565503"/>
                      <a:pt x="107655" y="287108"/>
                      <a:pt x="286865" y="69956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2">
                    <a:alpha val="10000"/>
                  </a:schemeClr>
                </a:glow>
                <a:outerShdw blurRad="2540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F0F21EF0-400E-43AE-BCBF-823511D17880}"/>
                  </a:ext>
                </a:extLst>
              </p:cNvPr>
              <p:cNvSpPr/>
              <p:nvPr/>
            </p:nvSpPr>
            <p:spPr>
              <a:xfrm>
                <a:off x="5374620" y="2573432"/>
                <a:ext cx="1453560" cy="677790"/>
              </a:xfrm>
              <a:custGeom>
                <a:avLst/>
                <a:gdLst>
                  <a:gd name="connsiteX0" fmla="*/ 721380 w 1453560"/>
                  <a:gd name="connsiteY0" fmla="*/ 0 h 677790"/>
                  <a:gd name="connsiteX1" fmla="*/ 1423757 w 1453560"/>
                  <a:gd name="connsiteY1" fmla="*/ 214547 h 677790"/>
                  <a:gd name="connsiteX2" fmla="*/ 1453560 w 1453560"/>
                  <a:gd name="connsiteY2" fmla="*/ 236833 h 677790"/>
                  <a:gd name="connsiteX3" fmla="*/ 1078223 w 1453560"/>
                  <a:gd name="connsiteY3" fmla="*/ 677790 h 677790"/>
                  <a:gd name="connsiteX4" fmla="*/ 1042788 w 1453560"/>
                  <a:gd name="connsiteY4" fmla="*/ 673832 h 677790"/>
                  <a:gd name="connsiteX5" fmla="*/ 960166 w 1453560"/>
                  <a:gd name="connsiteY5" fmla="*/ 547947 h 677790"/>
                  <a:gd name="connsiteX6" fmla="*/ 499872 w 1453560"/>
                  <a:gd name="connsiteY6" fmla="*/ 547947 h 677790"/>
                  <a:gd name="connsiteX7" fmla="*/ 417250 w 1453560"/>
                  <a:gd name="connsiteY7" fmla="*/ 673832 h 677790"/>
                  <a:gd name="connsiteX8" fmla="*/ 381907 w 1453560"/>
                  <a:gd name="connsiteY8" fmla="*/ 677790 h 677790"/>
                  <a:gd name="connsiteX9" fmla="*/ 0 w 1453560"/>
                  <a:gd name="connsiteY9" fmla="*/ 228757 h 677790"/>
                  <a:gd name="connsiteX10" fmla="*/ 19004 w 1453560"/>
                  <a:gd name="connsiteY10" fmla="*/ 214547 h 677790"/>
                  <a:gd name="connsiteX11" fmla="*/ 721380 w 1453560"/>
                  <a:gd name="connsiteY11" fmla="*/ 0 h 677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453560" h="677790">
                    <a:moveTo>
                      <a:pt x="721380" y="0"/>
                    </a:moveTo>
                    <a:cubicBezTo>
                      <a:pt x="981556" y="0"/>
                      <a:pt x="1223259" y="79093"/>
                      <a:pt x="1423757" y="214547"/>
                    </a:cubicBezTo>
                    <a:lnTo>
                      <a:pt x="1453560" y="236833"/>
                    </a:lnTo>
                    <a:lnTo>
                      <a:pt x="1078223" y="677790"/>
                    </a:lnTo>
                    <a:cubicBezTo>
                      <a:pt x="1062495" y="673832"/>
                      <a:pt x="1058516" y="673832"/>
                      <a:pt x="1042788" y="673832"/>
                    </a:cubicBezTo>
                    <a:lnTo>
                      <a:pt x="960166" y="547947"/>
                    </a:lnTo>
                    <a:cubicBezTo>
                      <a:pt x="850065" y="382740"/>
                      <a:pt x="610065" y="382740"/>
                      <a:pt x="499872" y="547947"/>
                    </a:cubicBezTo>
                    <a:lnTo>
                      <a:pt x="417250" y="673832"/>
                    </a:lnTo>
                    <a:cubicBezTo>
                      <a:pt x="401522" y="677790"/>
                      <a:pt x="397636" y="677790"/>
                      <a:pt x="381907" y="677790"/>
                    </a:cubicBezTo>
                    <a:lnTo>
                      <a:pt x="0" y="228757"/>
                    </a:lnTo>
                    <a:lnTo>
                      <a:pt x="19004" y="214547"/>
                    </a:lnTo>
                    <a:cubicBezTo>
                      <a:pt x="219501" y="79093"/>
                      <a:pt x="461204" y="0"/>
                      <a:pt x="721380" y="0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0">
                    <a:schemeClr val="accent3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3">
                    <a:alpha val="10000"/>
                  </a:schemeClr>
                </a:glow>
                <a:outerShdw blurRad="2540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36A9D32-3E47-462C-B67C-6ECEAD043CEE}"/>
                  </a:ext>
                </a:extLst>
              </p:cNvPr>
              <p:cNvSpPr/>
              <p:nvPr/>
            </p:nvSpPr>
            <p:spPr>
              <a:xfrm>
                <a:off x="6641644" y="2960788"/>
                <a:ext cx="710598" cy="1260855"/>
              </a:xfrm>
              <a:custGeom>
                <a:avLst/>
                <a:gdLst>
                  <a:gd name="connsiteX0" fmla="*/ 360295 w 710598"/>
                  <a:gd name="connsiteY0" fmla="*/ 0 h 1260855"/>
                  <a:gd name="connsiteX1" fmla="*/ 423734 w 710598"/>
                  <a:gd name="connsiteY1" fmla="*/ 69801 h 1260855"/>
                  <a:gd name="connsiteX2" fmla="*/ 710598 w 710598"/>
                  <a:gd name="connsiteY2" fmla="*/ 868887 h 1260855"/>
                  <a:gd name="connsiteX3" fmla="*/ 654120 w 710598"/>
                  <a:gd name="connsiteY3" fmla="*/ 1242455 h 1260855"/>
                  <a:gd name="connsiteX4" fmla="*/ 647386 w 710598"/>
                  <a:gd name="connsiteY4" fmla="*/ 1260855 h 1260855"/>
                  <a:gd name="connsiteX5" fmla="*/ 74725 w 710598"/>
                  <a:gd name="connsiteY5" fmla="*/ 1032939 h 1260855"/>
                  <a:gd name="connsiteX6" fmla="*/ 102316 w 710598"/>
                  <a:gd name="connsiteY6" fmla="*/ 993647 h 1260855"/>
                  <a:gd name="connsiteX7" fmla="*/ 196680 w 710598"/>
                  <a:gd name="connsiteY7" fmla="*/ 875598 h 1260855"/>
                  <a:gd name="connsiteX8" fmla="*/ 55086 w 710598"/>
                  <a:gd name="connsiteY8" fmla="*/ 438940 h 1260855"/>
                  <a:gd name="connsiteX9" fmla="*/ 0 w 710598"/>
                  <a:gd name="connsiteY9" fmla="*/ 423223 h 1260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10598" h="1260855">
                    <a:moveTo>
                      <a:pt x="360295" y="0"/>
                    </a:moveTo>
                    <a:lnTo>
                      <a:pt x="423734" y="69801"/>
                    </a:lnTo>
                    <a:cubicBezTo>
                      <a:pt x="602944" y="286953"/>
                      <a:pt x="710598" y="565348"/>
                      <a:pt x="710598" y="868887"/>
                    </a:cubicBezTo>
                    <a:cubicBezTo>
                      <a:pt x="710598" y="998975"/>
                      <a:pt x="690825" y="1124445"/>
                      <a:pt x="654120" y="1242455"/>
                    </a:cubicBezTo>
                    <a:lnTo>
                      <a:pt x="647386" y="1260855"/>
                    </a:lnTo>
                    <a:lnTo>
                      <a:pt x="74725" y="1032939"/>
                    </a:lnTo>
                    <a:cubicBezTo>
                      <a:pt x="82581" y="1021151"/>
                      <a:pt x="90437" y="1005434"/>
                      <a:pt x="102316" y="993647"/>
                    </a:cubicBezTo>
                    <a:lnTo>
                      <a:pt x="196680" y="875598"/>
                    </a:lnTo>
                    <a:cubicBezTo>
                      <a:pt x="322563" y="722187"/>
                      <a:pt x="247838" y="490105"/>
                      <a:pt x="55086" y="438940"/>
                    </a:cubicBezTo>
                    <a:lnTo>
                      <a:pt x="0" y="423223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2">
                    <a:alpha val="10000"/>
                  </a:schemeClr>
                </a:glow>
                <a:outerShdw blurRad="2540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EA2DDC2-7C13-4197-A2B4-0F012000F1D6}"/>
                  </a:ext>
                </a:extLst>
              </p:cNvPr>
              <p:cNvSpPr/>
              <p:nvPr/>
            </p:nvSpPr>
            <p:spPr>
              <a:xfrm>
                <a:off x="4988542" y="4229793"/>
                <a:ext cx="973218" cy="848154"/>
              </a:xfrm>
              <a:custGeom>
                <a:avLst/>
                <a:gdLst>
                  <a:gd name="connsiteX0" fmla="*/ 969298 w 973218"/>
                  <a:gd name="connsiteY0" fmla="*/ 267536 h 848154"/>
                  <a:gd name="connsiteX1" fmla="*/ 973218 w 973218"/>
                  <a:gd name="connsiteY1" fmla="*/ 267536 h 848154"/>
                  <a:gd name="connsiteX2" fmla="*/ 969298 w 973218"/>
                  <a:gd name="connsiteY2" fmla="*/ 269024 h 848154"/>
                  <a:gd name="connsiteX3" fmla="*/ 485397 w 973218"/>
                  <a:gd name="connsiteY3" fmla="*/ 0 h 848154"/>
                  <a:gd name="connsiteX4" fmla="*/ 485397 w 973218"/>
                  <a:gd name="connsiteY4" fmla="*/ 39315 h 848154"/>
                  <a:gd name="connsiteX5" fmla="*/ 859160 w 973218"/>
                  <a:gd name="connsiteY5" fmla="*/ 310831 h 848154"/>
                  <a:gd name="connsiteX6" fmla="*/ 969298 w 973218"/>
                  <a:gd name="connsiteY6" fmla="*/ 269024 h 848154"/>
                  <a:gd name="connsiteX7" fmla="*/ 969298 w 973218"/>
                  <a:gd name="connsiteY7" fmla="*/ 848154 h 848154"/>
                  <a:gd name="connsiteX8" fmla="*/ 854282 w 973218"/>
                  <a:gd name="connsiteY8" fmla="*/ 830601 h 848154"/>
                  <a:gd name="connsiteX9" fmla="*/ 2838 w 973218"/>
                  <a:gd name="connsiteY9" fmla="*/ 198681 h 848154"/>
                  <a:gd name="connsiteX10" fmla="*/ 0 w 973218"/>
                  <a:gd name="connsiteY10" fmla="*/ 192788 h 848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973218" h="848154">
                    <a:moveTo>
                      <a:pt x="969298" y="267536"/>
                    </a:moveTo>
                    <a:lnTo>
                      <a:pt x="973218" y="267536"/>
                    </a:lnTo>
                    <a:lnTo>
                      <a:pt x="969298" y="269024"/>
                    </a:lnTo>
                    <a:close/>
                    <a:moveTo>
                      <a:pt x="485397" y="0"/>
                    </a:moveTo>
                    <a:lnTo>
                      <a:pt x="485397" y="39315"/>
                    </a:lnTo>
                    <a:cubicBezTo>
                      <a:pt x="477557" y="236084"/>
                      <a:pt x="674238" y="381598"/>
                      <a:pt x="859160" y="310831"/>
                    </a:cubicBezTo>
                    <a:lnTo>
                      <a:pt x="969298" y="269024"/>
                    </a:lnTo>
                    <a:lnTo>
                      <a:pt x="969298" y="848154"/>
                    </a:lnTo>
                    <a:lnTo>
                      <a:pt x="854282" y="830601"/>
                    </a:lnTo>
                    <a:cubicBezTo>
                      <a:pt x="486279" y="755297"/>
                      <a:pt x="176891" y="519083"/>
                      <a:pt x="2838" y="198681"/>
                    </a:cubicBezTo>
                    <a:lnTo>
                      <a:pt x="0" y="192788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0">
                    <a:schemeClr val="accent3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3">
                    <a:alpha val="10000"/>
                  </a:schemeClr>
                </a:glow>
                <a:outerShdw blurRad="2540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/>
                  </a:solidFill>
                </a:endParaRPr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D6E045A-11D7-421F-8804-F513195FA15B}"/>
                  </a:ext>
                </a:extLst>
              </p:cNvPr>
              <p:cNvSpPr/>
              <p:nvPr/>
            </p:nvSpPr>
            <p:spPr>
              <a:xfrm>
                <a:off x="6208910" y="4229793"/>
                <a:ext cx="989778" cy="850422"/>
              </a:xfrm>
              <a:custGeom>
                <a:avLst/>
                <a:gdLst>
                  <a:gd name="connsiteX0" fmla="*/ 487822 w 989778"/>
                  <a:gd name="connsiteY0" fmla="*/ 0 h 850422"/>
                  <a:gd name="connsiteX1" fmla="*/ 989778 w 989778"/>
                  <a:gd name="connsiteY1" fmla="*/ 201861 h 850422"/>
                  <a:gd name="connsiteX2" fmla="*/ 928786 w 989778"/>
                  <a:gd name="connsiteY2" fmla="*/ 302258 h 850422"/>
                  <a:gd name="connsiteX3" fmla="*/ 15534 w 989778"/>
                  <a:gd name="connsiteY3" fmla="*/ 849637 h 850422"/>
                  <a:gd name="connsiteX4" fmla="*/ 0 w 989778"/>
                  <a:gd name="connsiteY4" fmla="*/ 850422 h 850422"/>
                  <a:gd name="connsiteX5" fmla="*/ 0 w 989778"/>
                  <a:gd name="connsiteY5" fmla="*/ 267552 h 850422"/>
                  <a:gd name="connsiteX6" fmla="*/ 114096 w 989778"/>
                  <a:gd name="connsiteY6" fmla="*/ 310831 h 850422"/>
                  <a:gd name="connsiteX7" fmla="*/ 487822 w 989778"/>
                  <a:gd name="connsiteY7" fmla="*/ 39292 h 850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89778" h="850422">
                    <a:moveTo>
                      <a:pt x="487822" y="0"/>
                    </a:moveTo>
                    <a:lnTo>
                      <a:pt x="989778" y="201861"/>
                    </a:lnTo>
                    <a:lnTo>
                      <a:pt x="928786" y="302258"/>
                    </a:lnTo>
                    <a:cubicBezTo>
                      <a:pt x="725606" y="603004"/>
                      <a:pt x="395614" y="811038"/>
                      <a:pt x="15534" y="849637"/>
                    </a:cubicBezTo>
                    <a:lnTo>
                      <a:pt x="0" y="850422"/>
                    </a:lnTo>
                    <a:lnTo>
                      <a:pt x="0" y="267552"/>
                    </a:lnTo>
                    <a:lnTo>
                      <a:pt x="114096" y="310831"/>
                    </a:lnTo>
                    <a:cubicBezTo>
                      <a:pt x="298966" y="381634"/>
                      <a:pt x="495720" y="236041"/>
                      <a:pt x="487822" y="39292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0">
                    <a:schemeClr val="accent3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3">
                    <a:alpha val="10000"/>
                  </a:schemeClr>
                </a:glow>
                <a:outerShdw blurRad="2540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2"/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F16807-C56E-42E7-B93F-16026E9A6003}"/>
                </a:ext>
              </a:extLst>
            </p:cNvPr>
            <p:cNvSpPr txBox="1"/>
            <p:nvPr/>
          </p:nvSpPr>
          <p:spPr>
            <a:xfrm>
              <a:off x="3106994" y="1366298"/>
              <a:ext cx="5978012" cy="3883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>
                <a:lnSpc>
                  <a:spcPct val="120000"/>
                </a:lnSpc>
                <a:defRPr/>
              </a:pPr>
              <a:r>
                <a:rPr lang="en-US" dirty="0">
                  <a:solidFill>
                    <a:schemeClr val="bg2"/>
                  </a:solidFill>
                  <a:cs typeface="Arial" panose="020B0604020202020204" pitchFamily="34" charset="0"/>
                </a:rPr>
                <a:t>All EV Stocks are forecasted  to be trending higher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B21DA39-706B-4E2A-8548-D589694CCBB7}"/>
                </a:ext>
              </a:extLst>
            </p:cNvPr>
            <p:cNvGrpSpPr/>
            <p:nvPr/>
          </p:nvGrpSpPr>
          <p:grpSpPr>
            <a:xfrm>
              <a:off x="7936401" y="2964012"/>
              <a:ext cx="3552592" cy="2818181"/>
              <a:chOff x="7818745" y="2964012"/>
              <a:chExt cx="3552592" cy="2818181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7F281E-51AA-48B5-8F66-25E9B6BDD6D0}"/>
                  </a:ext>
                </a:extLst>
              </p:cNvPr>
              <p:cNvSpPr txBox="1"/>
              <p:nvPr/>
            </p:nvSpPr>
            <p:spPr>
              <a:xfrm>
                <a:off x="8329438" y="2964012"/>
                <a:ext cx="3041899" cy="1053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20000"/>
                  </a:lnSpc>
                  <a:defRPr/>
                </a:pPr>
                <a:r>
                  <a:rPr lang="en-US" dirty="0">
                    <a:solidFill>
                      <a:schemeClr val="bg2"/>
                    </a:solidFill>
                    <a:cs typeface="Arial" panose="020B0604020202020204" pitchFamily="34" charset="0"/>
                  </a:rPr>
                  <a:t>Previous Short-term trend was currently up for all the EV stocks as well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2856438-2914-4535-AB85-AEF165034AAA}"/>
                  </a:ext>
                </a:extLst>
              </p:cNvPr>
              <p:cNvSpPr txBox="1"/>
              <p:nvPr/>
            </p:nvSpPr>
            <p:spPr>
              <a:xfrm>
                <a:off x="7818745" y="5061483"/>
                <a:ext cx="3041899" cy="720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685800">
                  <a:lnSpc>
                    <a:spcPct val="120000"/>
                  </a:lnSpc>
                  <a:defRPr/>
                </a:pPr>
                <a:r>
                  <a:rPr lang="en-US" dirty="0">
                    <a:solidFill>
                      <a:schemeClr val="bg2"/>
                    </a:solidFill>
                    <a:cs typeface="Arial" panose="020B0604020202020204" pitchFamily="34" charset="0"/>
                  </a:rPr>
                  <a:t>Indication of short-term interest in all these stocks 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D8FF689-BC19-4851-9541-4EAED71C8136}"/>
                </a:ext>
              </a:extLst>
            </p:cNvPr>
            <p:cNvGrpSpPr/>
            <p:nvPr/>
          </p:nvGrpSpPr>
          <p:grpSpPr>
            <a:xfrm flipH="1">
              <a:off x="1474839" y="2964012"/>
              <a:ext cx="2786260" cy="2818181"/>
              <a:chOff x="7813246" y="2964012"/>
              <a:chExt cx="2786260" cy="281818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8ED2E77-02D2-4684-9E59-1DA74EF2CB2C}"/>
                  </a:ext>
                </a:extLst>
              </p:cNvPr>
              <p:cNvSpPr txBox="1"/>
              <p:nvPr/>
            </p:nvSpPr>
            <p:spPr>
              <a:xfrm>
                <a:off x="8329439" y="2964012"/>
                <a:ext cx="2270067" cy="1053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defTabSz="685800">
                  <a:lnSpc>
                    <a:spcPct val="120000"/>
                  </a:lnSpc>
                  <a:defRPr/>
                </a:pPr>
                <a:r>
                  <a:rPr lang="en-US" dirty="0">
                    <a:solidFill>
                      <a:schemeClr val="bg2"/>
                    </a:solidFill>
                    <a:cs typeface="Arial" panose="020B0604020202020204" pitchFamily="34" charset="0"/>
                  </a:rPr>
                  <a:t>General Automotive market trend not included 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788AE7-1CCA-4703-BA5A-AD9E1805F4E6}"/>
                  </a:ext>
                </a:extLst>
              </p:cNvPr>
              <p:cNvSpPr txBox="1"/>
              <p:nvPr/>
            </p:nvSpPr>
            <p:spPr>
              <a:xfrm>
                <a:off x="7813246" y="5061483"/>
                <a:ext cx="2613864" cy="7207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 defTabSz="685800">
                  <a:lnSpc>
                    <a:spcPct val="120000"/>
                  </a:lnSpc>
                  <a:defRPr/>
                </a:pPr>
                <a:r>
                  <a:rPr lang="en-US" dirty="0">
                    <a:solidFill>
                      <a:schemeClr val="bg2"/>
                    </a:solidFill>
                    <a:cs typeface="Arial" panose="020B0604020202020204" pitchFamily="34" charset="0"/>
                  </a:rPr>
                  <a:t>General Stock market trend not included 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6881D5A-7460-4BB1-8114-87D52882EAC7}"/>
              </a:ext>
            </a:extLst>
          </p:cNvPr>
          <p:cNvGrpSpPr/>
          <p:nvPr/>
        </p:nvGrpSpPr>
        <p:grpSpPr>
          <a:xfrm>
            <a:off x="7568666" y="2658794"/>
            <a:ext cx="3374023" cy="2236763"/>
            <a:chOff x="7444032" y="2658794"/>
            <a:chExt cx="3374023" cy="2236763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DB497EA-D21A-4A34-8A4E-AB41432023A7}"/>
                </a:ext>
              </a:extLst>
            </p:cNvPr>
            <p:cNvCxnSpPr/>
            <p:nvPr/>
          </p:nvCxnSpPr>
          <p:spPr>
            <a:xfrm>
              <a:off x="7444032" y="2658794"/>
              <a:ext cx="2684707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7028185-4A9A-469A-9D64-0016D9ED33D6}"/>
                </a:ext>
              </a:extLst>
            </p:cNvPr>
            <p:cNvCxnSpPr/>
            <p:nvPr/>
          </p:nvCxnSpPr>
          <p:spPr>
            <a:xfrm>
              <a:off x="8133348" y="4895557"/>
              <a:ext cx="2684707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8ECFDAC-E58A-4D6C-81D7-F0C99A458B56}"/>
              </a:ext>
            </a:extLst>
          </p:cNvPr>
          <p:cNvGrpSpPr/>
          <p:nvPr/>
        </p:nvGrpSpPr>
        <p:grpSpPr>
          <a:xfrm flipH="1">
            <a:off x="1249312" y="2658794"/>
            <a:ext cx="3374023" cy="2236763"/>
            <a:chOff x="7444032" y="2658794"/>
            <a:chExt cx="3374023" cy="2236763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CE9474D-1550-4D7C-B3D1-9796326ECF39}"/>
                </a:ext>
              </a:extLst>
            </p:cNvPr>
            <p:cNvCxnSpPr/>
            <p:nvPr/>
          </p:nvCxnSpPr>
          <p:spPr>
            <a:xfrm>
              <a:off x="7444032" y="2658794"/>
              <a:ext cx="2684707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0D138D2-9EB3-4C7F-8F34-EA2ABA85F4F9}"/>
                </a:ext>
              </a:extLst>
            </p:cNvPr>
            <p:cNvCxnSpPr/>
            <p:nvPr/>
          </p:nvCxnSpPr>
          <p:spPr>
            <a:xfrm>
              <a:off x="8133348" y="4895557"/>
              <a:ext cx="2684707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650CA4-7B52-43F7-BEEA-B1AB3230E487}"/>
              </a:ext>
            </a:extLst>
          </p:cNvPr>
          <p:cNvGrpSpPr/>
          <p:nvPr/>
        </p:nvGrpSpPr>
        <p:grpSpPr>
          <a:xfrm>
            <a:off x="9829800" y="5560936"/>
            <a:ext cx="2362202" cy="1297063"/>
            <a:chOff x="3283682" y="1966526"/>
            <a:chExt cx="8908320" cy="4891474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597F392-6D60-4B78-8A11-A344BC82A8FA}"/>
                </a:ext>
              </a:extLst>
            </p:cNvPr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>
                <a:gd name="connsiteX0" fmla="*/ 7664879 w 7664879"/>
                <a:gd name="connsiteY0" fmla="*/ 0 h 3728029"/>
                <a:gd name="connsiteX1" fmla="*/ 7664879 w 7664879"/>
                <a:gd name="connsiteY1" fmla="*/ 3728029 h 3728029"/>
                <a:gd name="connsiteX2" fmla="*/ 0 w 7664879"/>
                <a:gd name="connsiteY2" fmla="*/ 3728029 h 3728029"/>
                <a:gd name="connsiteX3" fmla="*/ 335540 w 7664879"/>
                <a:gd name="connsiteY3" fmla="*/ 3647201 h 3728029"/>
                <a:gd name="connsiteX4" fmla="*/ 3443078 w 7664879"/>
                <a:gd name="connsiteY4" fmla="*/ 2562686 h 3728029"/>
                <a:gd name="connsiteX5" fmla="*/ 7382781 w 7664879"/>
                <a:gd name="connsiteY5" fmla="*/ 229158 h 3728029"/>
                <a:gd name="connsiteX6" fmla="*/ 7664879 w 7664879"/>
                <a:gd name="connsiteY6" fmla="*/ 0 h 372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4879" h="3728029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90000"/>
                    <a:lumOff val="10000"/>
                  </a:schemeClr>
                </a:gs>
                <a:gs pos="46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8F61525-3C5E-4CEC-9200-944D4770CD84}"/>
                </a:ext>
              </a:extLst>
            </p:cNvPr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7574041-1B31-41DB-8E3F-7E0558448282}"/>
                  </a:ext>
                </a:extLst>
              </p:cNvPr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>
                  <a:gd name="connsiteX0" fmla="*/ 8908319 w 8908319"/>
                  <a:gd name="connsiteY0" fmla="*/ 0 h 4891474"/>
                  <a:gd name="connsiteX1" fmla="*/ 8908319 w 8908319"/>
                  <a:gd name="connsiteY1" fmla="*/ 1163445 h 4891474"/>
                  <a:gd name="connsiteX2" fmla="*/ 8626221 w 8908319"/>
                  <a:gd name="connsiteY2" fmla="*/ 1392603 h 4891474"/>
                  <a:gd name="connsiteX3" fmla="*/ 4686518 w 8908319"/>
                  <a:gd name="connsiteY3" fmla="*/ 3726131 h 4891474"/>
                  <a:gd name="connsiteX4" fmla="*/ 1578980 w 8908319"/>
                  <a:gd name="connsiteY4" fmla="*/ 4810646 h 4891474"/>
                  <a:gd name="connsiteX5" fmla="*/ 1243440 w 8908319"/>
                  <a:gd name="connsiteY5" fmla="*/ 4891474 h 4891474"/>
                  <a:gd name="connsiteX6" fmla="*/ 0 w 8908319"/>
                  <a:gd name="connsiteY6" fmla="*/ 4891474 h 4891474"/>
                  <a:gd name="connsiteX7" fmla="*/ 125312 w 8908319"/>
                  <a:gd name="connsiteY7" fmla="*/ 4863837 h 4891474"/>
                  <a:gd name="connsiteX8" fmla="*/ 3447654 w 8908319"/>
                  <a:gd name="connsiteY8" fmla="*/ 3726131 h 4891474"/>
                  <a:gd name="connsiteX9" fmla="*/ 8844018 w 8908319"/>
                  <a:gd name="connsiteY9" fmla="*/ 71611 h 4891474"/>
                  <a:gd name="connsiteX10" fmla="*/ 8908319 w 8908319"/>
                  <a:gd name="connsiteY10" fmla="*/ 0 h 489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08319" h="4891474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3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12EFDA0-5BCD-4ACA-9087-39FEE9374B1D}"/>
                  </a:ext>
                </a:extLst>
              </p:cNvPr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>
                  <a:gd name="connsiteX0" fmla="*/ 8908319 w 8908319"/>
                  <a:gd name="connsiteY0" fmla="*/ 0 h 4891474"/>
                  <a:gd name="connsiteX1" fmla="*/ 8908319 w 8908319"/>
                  <a:gd name="connsiteY1" fmla="*/ 1163445 h 4891474"/>
                  <a:gd name="connsiteX2" fmla="*/ 8626221 w 8908319"/>
                  <a:gd name="connsiteY2" fmla="*/ 1392603 h 4891474"/>
                  <a:gd name="connsiteX3" fmla="*/ 4686518 w 8908319"/>
                  <a:gd name="connsiteY3" fmla="*/ 3726131 h 4891474"/>
                  <a:gd name="connsiteX4" fmla="*/ 1578980 w 8908319"/>
                  <a:gd name="connsiteY4" fmla="*/ 4810646 h 4891474"/>
                  <a:gd name="connsiteX5" fmla="*/ 1243440 w 8908319"/>
                  <a:gd name="connsiteY5" fmla="*/ 4891474 h 4891474"/>
                  <a:gd name="connsiteX6" fmla="*/ 0 w 8908319"/>
                  <a:gd name="connsiteY6" fmla="*/ 4891474 h 4891474"/>
                  <a:gd name="connsiteX7" fmla="*/ 125312 w 8908319"/>
                  <a:gd name="connsiteY7" fmla="*/ 4863837 h 4891474"/>
                  <a:gd name="connsiteX8" fmla="*/ 3447654 w 8908319"/>
                  <a:gd name="connsiteY8" fmla="*/ 3726131 h 4891474"/>
                  <a:gd name="connsiteX9" fmla="*/ 8844018 w 8908319"/>
                  <a:gd name="connsiteY9" fmla="*/ 71611 h 4891474"/>
                  <a:gd name="connsiteX10" fmla="*/ 8908319 w 8908319"/>
                  <a:gd name="connsiteY10" fmla="*/ 0 h 489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08319" h="4891474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0">
                    <a:schemeClr val="accent3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3">
                    <a:alpha val="10000"/>
                  </a:schemeClr>
                </a:glow>
                <a:outerShdw blurRad="647700" dist="266700" dir="14400000" sx="97000" sy="97000" algn="t" rotWithShape="0">
                  <a:schemeClr val="tx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C17C90A-F763-492C-A626-EDC4497C4C99}"/>
              </a:ext>
            </a:extLst>
          </p:cNvPr>
          <p:cNvGrpSpPr/>
          <p:nvPr/>
        </p:nvGrpSpPr>
        <p:grpSpPr>
          <a:xfrm rot="10800000">
            <a:off x="1" y="0"/>
            <a:ext cx="2362202" cy="1297063"/>
            <a:chOff x="3283682" y="1966526"/>
            <a:chExt cx="8908320" cy="4891474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BBE6F0A-48E2-4209-A6DA-9E8F5AA68BB3}"/>
                </a:ext>
              </a:extLst>
            </p:cNvPr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>
                <a:gd name="connsiteX0" fmla="*/ 7664879 w 7664879"/>
                <a:gd name="connsiteY0" fmla="*/ 0 h 3728029"/>
                <a:gd name="connsiteX1" fmla="*/ 7664879 w 7664879"/>
                <a:gd name="connsiteY1" fmla="*/ 3728029 h 3728029"/>
                <a:gd name="connsiteX2" fmla="*/ 0 w 7664879"/>
                <a:gd name="connsiteY2" fmla="*/ 3728029 h 3728029"/>
                <a:gd name="connsiteX3" fmla="*/ 335540 w 7664879"/>
                <a:gd name="connsiteY3" fmla="*/ 3647201 h 3728029"/>
                <a:gd name="connsiteX4" fmla="*/ 3443078 w 7664879"/>
                <a:gd name="connsiteY4" fmla="*/ 2562686 h 3728029"/>
                <a:gd name="connsiteX5" fmla="*/ 7382781 w 7664879"/>
                <a:gd name="connsiteY5" fmla="*/ 229158 h 3728029"/>
                <a:gd name="connsiteX6" fmla="*/ 7664879 w 7664879"/>
                <a:gd name="connsiteY6" fmla="*/ 0 h 372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4879" h="3728029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90000"/>
                    <a:lumOff val="10000"/>
                  </a:schemeClr>
                </a:gs>
                <a:gs pos="46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3914498-5AD8-404C-93A6-E09EC526ACA1}"/>
                </a:ext>
              </a:extLst>
            </p:cNvPr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23FD94A0-9EE6-49CB-A6B5-DE3115F3CE69}"/>
                  </a:ext>
                </a:extLst>
              </p:cNvPr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>
                  <a:gd name="connsiteX0" fmla="*/ 8908319 w 8908319"/>
                  <a:gd name="connsiteY0" fmla="*/ 0 h 4891474"/>
                  <a:gd name="connsiteX1" fmla="*/ 8908319 w 8908319"/>
                  <a:gd name="connsiteY1" fmla="*/ 1163445 h 4891474"/>
                  <a:gd name="connsiteX2" fmla="*/ 8626221 w 8908319"/>
                  <a:gd name="connsiteY2" fmla="*/ 1392603 h 4891474"/>
                  <a:gd name="connsiteX3" fmla="*/ 4686518 w 8908319"/>
                  <a:gd name="connsiteY3" fmla="*/ 3726131 h 4891474"/>
                  <a:gd name="connsiteX4" fmla="*/ 1578980 w 8908319"/>
                  <a:gd name="connsiteY4" fmla="*/ 4810646 h 4891474"/>
                  <a:gd name="connsiteX5" fmla="*/ 1243440 w 8908319"/>
                  <a:gd name="connsiteY5" fmla="*/ 4891474 h 4891474"/>
                  <a:gd name="connsiteX6" fmla="*/ 0 w 8908319"/>
                  <a:gd name="connsiteY6" fmla="*/ 4891474 h 4891474"/>
                  <a:gd name="connsiteX7" fmla="*/ 125312 w 8908319"/>
                  <a:gd name="connsiteY7" fmla="*/ 4863837 h 4891474"/>
                  <a:gd name="connsiteX8" fmla="*/ 3447654 w 8908319"/>
                  <a:gd name="connsiteY8" fmla="*/ 3726131 h 4891474"/>
                  <a:gd name="connsiteX9" fmla="*/ 8844018 w 8908319"/>
                  <a:gd name="connsiteY9" fmla="*/ 71611 h 4891474"/>
                  <a:gd name="connsiteX10" fmla="*/ 8908319 w 8908319"/>
                  <a:gd name="connsiteY10" fmla="*/ 0 h 489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08319" h="4891474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2">
                    <a:alpha val="10000"/>
                  </a:schemeClr>
                </a:glow>
                <a:outerShdw blurRad="2540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C9FEAB3-24C9-4568-9CAB-CD6DD995DD33}"/>
                  </a:ext>
                </a:extLst>
              </p:cNvPr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>
                  <a:gd name="connsiteX0" fmla="*/ 8908319 w 8908319"/>
                  <a:gd name="connsiteY0" fmla="*/ 0 h 4891474"/>
                  <a:gd name="connsiteX1" fmla="*/ 8908319 w 8908319"/>
                  <a:gd name="connsiteY1" fmla="*/ 1163445 h 4891474"/>
                  <a:gd name="connsiteX2" fmla="*/ 8626221 w 8908319"/>
                  <a:gd name="connsiteY2" fmla="*/ 1392603 h 4891474"/>
                  <a:gd name="connsiteX3" fmla="*/ 4686518 w 8908319"/>
                  <a:gd name="connsiteY3" fmla="*/ 3726131 h 4891474"/>
                  <a:gd name="connsiteX4" fmla="*/ 1578980 w 8908319"/>
                  <a:gd name="connsiteY4" fmla="*/ 4810646 h 4891474"/>
                  <a:gd name="connsiteX5" fmla="*/ 1243440 w 8908319"/>
                  <a:gd name="connsiteY5" fmla="*/ 4891474 h 4891474"/>
                  <a:gd name="connsiteX6" fmla="*/ 0 w 8908319"/>
                  <a:gd name="connsiteY6" fmla="*/ 4891474 h 4891474"/>
                  <a:gd name="connsiteX7" fmla="*/ 125312 w 8908319"/>
                  <a:gd name="connsiteY7" fmla="*/ 4863837 h 4891474"/>
                  <a:gd name="connsiteX8" fmla="*/ 3447654 w 8908319"/>
                  <a:gd name="connsiteY8" fmla="*/ 3726131 h 4891474"/>
                  <a:gd name="connsiteX9" fmla="*/ 8844018 w 8908319"/>
                  <a:gd name="connsiteY9" fmla="*/ 71611 h 4891474"/>
                  <a:gd name="connsiteX10" fmla="*/ 8908319 w 8908319"/>
                  <a:gd name="connsiteY10" fmla="*/ 0 h 489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08319" h="4891474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2">
                    <a:alpha val="10000"/>
                  </a:schemeClr>
                </a:glow>
                <a:outerShdw blurRad="2540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49" name="Graphic 48" descr="Bar graph with upward trend">
            <a:extLst>
              <a:ext uri="{FF2B5EF4-FFF2-40B4-BE49-F238E27FC236}">
                <a16:creationId xmlns:a16="http://schemas.microsoft.com/office/drawing/2014/main" id="{43D38B5C-2F72-4301-9DD6-13BA7406F1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74600" y="2550375"/>
            <a:ext cx="461850" cy="461850"/>
          </a:xfrm>
          <a:prstGeom prst="rect">
            <a:avLst/>
          </a:prstGeom>
        </p:spPr>
      </p:pic>
      <p:pic>
        <p:nvPicPr>
          <p:cNvPr id="51" name="Graphic 50" descr="Store">
            <a:extLst>
              <a:ext uri="{FF2B5EF4-FFF2-40B4-BE49-F238E27FC236}">
                <a16:creationId xmlns:a16="http://schemas.microsoft.com/office/drawing/2014/main" id="{904670A8-1D98-4755-B465-62B1CF43B1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3450" y="3633825"/>
            <a:ext cx="461850" cy="461850"/>
          </a:xfrm>
          <a:prstGeom prst="rect">
            <a:avLst/>
          </a:prstGeom>
        </p:spPr>
      </p:pic>
      <p:pic>
        <p:nvPicPr>
          <p:cNvPr id="53" name="Graphic 52" descr="Box">
            <a:extLst>
              <a:ext uri="{FF2B5EF4-FFF2-40B4-BE49-F238E27FC236}">
                <a16:creationId xmlns:a16="http://schemas.microsoft.com/office/drawing/2014/main" id="{115AB3A6-8C65-4DA7-B9F1-9AEC8901A3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4925" y="5269725"/>
            <a:ext cx="461850" cy="461850"/>
          </a:xfrm>
          <a:prstGeom prst="rect">
            <a:avLst/>
          </a:prstGeom>
        </p:spPr>
      </p:pic>
      <p:pic>
        <p:nvPicPr>
          <p:cNvPr id="55" name="Graphic 54" descr="Coins">
            <a:extLst>
              <a:ext uri="{FF2B5EF4-FFF2-40B4-BE49-F238E27FC236}">
                <a16:creationId xmlns:a16="http://schemas.microsoft.com/office/drawing/2014/main" id="{8AEE9AEC-CACE-4AE0-A236-8FC23910230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86625" y="3676650"/>
            <a:ext cx="461850" cy="461850"/>
          </a:xfrm>
          <a:prstGeom prst="rect">
            <a:avLst/>
          </a:prstGeom>
        </p:spPr>
      </p:pic>
      <p:pic>
        <p:nvPicPr>
          <p:cNvPr id="57" name="Graphic 56" descr="Magnifying glass">
            <a:extLst>
              <a:ext uri="{FF2B5EF4-FFF2-40B4-BE49-F238E27FC236}">
                <a16:creationId xmlns:a16="http://schemas.microsoft.com/office/drawing/2014/main" id="{EBA8AB88-1EAC-4092-910F-008B50F8D4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12725" y="5274450"/>
            <a:ext cx="461850" cy="461850"/>
          </a:xfrm>
          <a:prstGeom prst="rect">
            <a:avLst/>
          </a:prstGeom>
        </p:spPr>
      </p:pic>
      <p:pic>
        <p:nvPicPr>
          <p:cNvPr id="59" name="Graphic 58" descr="Pie chart">
            <a:extLst>
              <a:ext uri="{FF2B5EF4-FFF2-40B4-BE49-F238E27FC236}">
                <a16:creationId xmlns:a16="http://schemas.microsoft.com/office/drawing/2014/main" id="{D2206429-F609-4199-9C7B-844C738CC8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729002" y="3781425"/>
            <a:ext cx="733996" cy="73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783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oman in white shirt sitting at coffee shop with man in brown jacket">
            <a:extLst>
              <a:ext uri="{FF2B5EF4-FFF2-40B4-BE49-F238E27FC236}">
                <a16:creationId xmlns:a16="http://schemas.microsoft.com/office/drawing/2014/main" id="{F142A081-F476-4E16-828F-A8A7F104F5D0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023" r="3502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70357501-69D1-4E0D-9223-145E073AC0FF}"/>
              </a:ext>
            </a:extLst>
          </p:cNvPr>
          <p:cNvSpPr/>
          <p:nvPr/>
        </p:nvSpPr>
        <p:spPr>
          <a:xfrm>
            <a:off x="9112052" y="0"/>
            <a:ext cx="3079948" cy="6857997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alpha val="88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DCC58ED-7014-41BF-B7D4-278F58F8C115}"/>
              </a:ext>
            </a:extLst>
          </p:cNvPr>
          <p:cNvSpPr/>
          <p:nvPr/>
        </p:nvSpPr>
        <p:spPr>
          <a:xfrm>
            <a:off x="0" y="2"/>
            <a:ext cx="9112052" cy="6857997"/>
          </a:xfrm>
          <a:custGeom>
            <a:avLst/>
            <a:gdLst>
              <a:gd name="connsiteX0" fmla="*/ 0 w 9112052"/>
              <a:gd name="connsiteY0" fmla="*/ 0 h 6857997"/>
              <a:gd name="connsiteX1" fmla="*/ 9112052 w 9112052"/>
              <a:gd name="connsiteY1" fmla="*/ 0 h 6857997"/>
              <a:gd name="connsiteX2" fmla="*/ 9105781 w 9112052"/>
              <a:gd name="connsiteY2" fmla="*/ 247989 h 6857997"/>
              <a:gd name="connsiteX3" fmla="*/ 2146238 w 9112052"/>
              <a:gd name="connsiteY3" fmla="*/ 6857997 h 6857997"/>
              <a:gd name="connsiteX4" fmla="*/ 0 w 9112052"/>
              <a:gd name="connsiteY4" fmla="*/ 6857997 h 6857997"/>
              <a:gd name="connsiteX5" fmla="*/ 0 w 9112052"/>
              <a:gd name="connsiteY5" fmla="*/ 0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12052" h="6857997">
                <a:moveTo>
                  <a:pt x="0" y="0"/>
                </a:moveTo>
                <a:lnTo>
                  <a:pt x="9112052" y="0"/>
                </a:lnTo>
                <a:lnTo>
                  <a:pt x="9105781" y="247989"/>
                </a:lnTo>
                <a:cubicBezTo>
                  <a:pt x="8919140" y="3929994"/>
                  <a:pt x="5874626" y="6857997"/>
                  <a:pt x="2146238" y="6857997"/>
                </a:cubicBezTo>
                <a:lnTo>
                  <a:pt x="0" y="6857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  <a:outerShdw blurRad="647700" dist="266700" dir="21540000" sx="97000" sy="97000" algn="t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Placeholder 7">
            <a:extLst>
              <a:ext uri="{FF2B5EF4-FFF2-40B4-BE49-F238E27FC236}">
                <a16:creationId xmlns:a16="http://schemas.microsoft.com/office/drawing/2014/main" id="{08FB9A15-0737-4DCB-B255-98DFF3BDFF9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7" r="9497"/>
          <a:stretch/>
        </p:blipFill>
        <p:spPr/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9A55E20-1533-4E2D-B9B2-AA117AFB07B2}"/>
              </a:ext>
            </a:extLst>
          </p:cNvPr>
          <p:cNvSpPr/>
          <p:nvPr/>
        </p:nvSpPr>
        <p:spPr>
          <a:xfrm>
            <a:off x="1" y="0"/>
            <a:ext cx="8345143" cy="6858001"/>
          </a:xfrm>
          <a:custGeom>
            <a:avLst/>
            <a:gdLst>
              <a:gd name="connsiteX0" fmla="*/ 0 w 8345143"/>
              <a:gd name="connsiteY0" fmla="*/ 0 h 6858001"/>
              <a:gd name="connsiteX1" fmla="*/ 8345143 w 8345143"/>
              <a:gd name="connsiteY1" fmla="*/ 2 h 6858001"/>
              <a:gd name="connsiteX2" fmla="*/ 8338872 w 8345143"/>
              <a:gd name="connsiteY2" fmla="*/ 247993 h 6858001"/>
              <a:gd name="connsiteX3" fmla="*/ 1379329 w 8345143"/>
              <a:gd name="connsiteY3" fmla="*/ 6858001 h 6858001"/>
              <a:gd name="connsiteX4" fmla="*/ 0 w 8345143"/>
              <a:gd name="connsiteY4" fmla="*/ 6858001 h 6858001"/>
              <a:gd name="connsiteX5" fmla="*/ 0 w 8345143"/>
              <a:gd name="connsiteY5" fmla="*/ 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345143" h="6858001">
                <a:moveTo>
                  <a:pt x="0" y="0"/>
                </a:moveTo>
                <a:lnTo>
                  <a:pt x="8345143" y="2"/>
                </a:lnTo>
                <a:lnTo>
                  <a:pt x="8338872" y="247993"/>
                </a:lnTo>
                <a:cubicBezTo>
                  <a:pt x="8152231" y="3929998"/>
                  <a:pt x="5107717" y="6858001"/>
                  <a:pt x="1379329" y="6858001"/>
                </a:cubicBez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chemeClr val="accent1"/>
              </a:gs>
              <a:gs pos="100000">
                <a:schemeClr val="accent1">
                  <a:alpha val="6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4689CA-F972-4DF2-B26A-73F6D6BCDC29}"/>
              </a:ext>
            </a:extLst>
          </p:cNvPr>
          <p:cNvSpPr txBox="1"/>
          <p:nvPr/>
        </p:nvSpPr>
        <p:spPr>
          <a:xfrm>
            <a:off x="1430742" y="2367171"/>
            <a:ext cx="517617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66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Business Problem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9C46425-B3EF-41FA-ADE3-208C2A7E942B}"/>
              </a:ext>
            </a:extLst>
          </p:cNvPr>
          <p:cNvSpPr/>
          <p:nvPr/>
        </p:nvSpPr>
        <p:spPr>
          <a:xfrm>
            <a:off x="7133770" y="438150"/>
            <a:ext cx="4581980" cy="1358676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4C8805E-42AD-4B4F-AC42-03E7C7F21ED4}"/>
              </a:ext>
            </a:extLst>
          </p:cNvPr>
          <p:cNvSpPr/>
          <p:nvPr/>
        </p:nvSpPr>
        <p:spPr>
          <a:xfrm>
            <a:off x="7133770" y="1979158"/>
            <a:ext cx="4581980" cy="1358676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0CA4C1B5-0D4E-4EBB-BDC4-DA21808B6F29}"/>
              </a:ext>
            </a:extLst>
          </p:cNvPr>
          <p:cNvSpPr/>
          <p:nvPr/>
        </p:nvSpPr>
        <p:spPr>
          <a:xfrm>
            <a:off x="7133770" y="3520166"/>
            <a:ext cx="4581980" cy="1358676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558FB15-53B8-49EF-BECC-F4B3E3D59410}"/>
              </a:ext>
            </a:extLst>
          </p:cNvPr>
          <p:cNvSpPr/>
          <p:nvPr/>
        </p:nvSpPr>
        <p:spPr>
          <a:xfrm>
            <a:off x="7133770" y="5061174"/>
            <a:ext cx="4581980" cy="1358676"/>
          </a:xfrm>
          <a:prstGeom prst="round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BABE821-4623-43E9-8FBC-BF8E5CCF8AA4}"/>
              </a:ext>
            </a:extLst>
          </p:cNvPr>
          <p:cNvSpPr/>
          <p:nvPr/>
        </p:nvSpPr>
        <p:spPr>
          <a:xfrm>
            <a:off x="6603999" y="587717"/>
            <a:ext cx="1059543" cy="1059543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D5E6F7E-D1A6-4E44-9D2B-EC14CBF449B8}"/>
              </a:ext>
            </a:extLst>
          </p:cNvPr>
          <p:cNvSpPr/>
          <p:nvPr/>
        </p:nvSpPr>
        <p:spPr>
          <a:xfrm>
            <a:off x="6603999" y="2128725"/>
            <a:ext cx="1059543" cy="1059543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2">
                <a:alpha val="10000"/>
              </a:schemeClr>
            </a:glow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358CD04-CDAF-4A45-B190-2CD6BF057C74}"/>
              </a:ext>
            </a:extLst>
          </p:cNvPr>
          <p:cNvSpPr/>
          <p:nvPr/>
        </p:nvSpPr>
        <p:spPr>
          <a:xfrm>
            <a:off x="6603999" y="3669733"/>
            <a:ext cx="1059543" cy="1059543"/>
          </a:xfrm>
          <a:prstGeom prst="ellipse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E64D476-6F81-4392-A7EF-8C315D7E316A}"/>
              </a:ext>
            </a:extLst>
          </p:cNvPr>
          <p:cNvSpPr/>
          <p:nvPr/>
        </p:nvSpPr>
        <p:spPr>
          <a:xfrm>
            <a:off x="6603999" y="5210741"/>
            <a:ext cx="1059543" cy="1059543"/>
          </a:xfrm>
          <a:prstGeom prst="ellipse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2">
                <a:alpha val="10000"/>
              </a:schemeClr>
            </a:glow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C659C52-0FF0-4074-A4E1-2F09088FFF2A}"/>
              </a:ext>
            </a:extLst>
          </p:cNvPr>
          <p:cNvSpPr txBox="1"/>
          <p:nvPr/>
        </p:nvSpPr>
        <p:spPr>
          <a:xfrm>
            <a:off x="7741785" y="644281"/>
            <a:ext cx="3590922" cy="946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EU and California recently rolled out plans to phase internal combustion cars by 2035.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F1FF79-1105-44F4-A31F-86018A72BCB6}"/>
              </a:ext>
            </a:extLst>
          </p:cNvPr>
          <p:cNvSpPr txBox="1"/>
          <p:nvPr/>
        </p:nvSpPr>
        <p:spPr>
          <a:xfrm>
            <a:off x="7741785" y="2191397"/>
            <a:ext cx="3590922" cy="95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Currently there are four publicly traded fully electric vehicle manufacturing companies.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68AF86-2E93-4038-9393-8AB851401CB7}"/>
              </a:ext>
            </a:extLst>
          </p:cNvPr>
          <p:cNvSpPr txBox="1"/>
          <p:nvPr/>
        </p:nvSpPr>
        <p:spPr>
          <a:xfrm>
            <a:off x="7741785" y="3723732"/>
            <a:ext cx="3590922" cy="95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Goal of this project is to analyze the current stock and forecast futures of the four companies.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2AF920-C3D9-464C-9CDA-893E0EAD8E07}"/>
              </a:ext>
            </a:extLst>
          </p:cNvPr>
          <p:cNvSpPr txBox="1"/>
          <p:nvPr/>
        </p:nvSpPr>
        <p:spPr>
          <a:xfrm>
            <a:off x="7741785" y="5262176"/>
            <a:ext cx="3590922" cy="951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lnSpc>
                <a:spcPct val="120000"/>
              </a:lnSpc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Evaluate whether the greater world are onboard with the new future of only electric vehicles</a:t>
            </a:r>
          </a:p>
        </p:txBody>
      </p:sp>
      <p:sp>
        <p:nvSpPr>
          <p:cNvPr id="63" name="Slide Number Placeholder 5">
            <a:extLst>
              <a:ext uri="{FF2B5EF4-FFF2-40B4-BE49-F238E27FC236}">
                <a16:creationId xmlns:a16="http://schemas.microsoft.com/office/drawing/2014/main" id="{E6D8D595-23BB-4B9F-AF4E-84132E2A3DE0}"/>
              </a:ext>
            </a:extLst>
          </p:cNvPr>
          <p:cNvSpPr txBox="1">
            <a:spLocks/>
          </p:cNvSpPr>
          <p:nvPr/>
        </p:nvSpPr>
        <p:spPr>
          <a:xfrm>
            <a:off x="10972800" y="6356350"/>
            <a:ext cx="1043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26DCF8-B413-4B6A-A417-19AD5C997DD7}" type="slidenum">
              <a:rPr lang="en-US" b="1" smtClean="0">
                <a:latin typeface="+mj-lt"/>
              </a:rPr>
              <a:pPr/>
              <a:t>2</a:t>
            </a:fld>
            <a:endParaRPr lang="en-US" b="1">
              <a:latin typeface="+mj-lt"/>
            </a:endParaRPr>
          </a:p>
        </p:txBody>
      </p:sp>
      <p:pic>
        <p:nvPicPr>
          <p:cNvPr id="1024" name="Graphic 1023" descr="Car">
            <a:extLst>
              <a:ext uri="{FF2B5EF4-FFF2-40B4-BE49-F238E27FC236}">
                <a16:creationId xmlns:a16="http://schemas.microsoft.com/office/drawing/2014/main" id="{DEAB034A-7CCE-481A-9C01-0E4797BA65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2950" y="784498"/>
            <a:ext cx="608606" cy="608606"/>
          </a:xfrm>
          <a:prstGeom prst="rect">
            <a:avLst/>
          </a:prstGeom>
        </p:spPr>
      </p:pic>
      <p:pic>
        <p:nvPicPr>
          <p:cNvPr id="1027" name="Graphic 1026" descr="Electric car">
            <a:extLst>
              <a:ext uri="{FF2B5EF4-FFF2-40B4-BE49-F238E27FC236}">
                <a16:creationId xmlns:a16="http://schemas.microsoft.com/office/drawing/2014/main" id="{2745DB6B-43EB-4DF6-80DF-95DAA7AC4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32950" y="2350343"/>
            <a:ext cx="608606" cy="608606"/>
          </a:xfrm>
          <a:prstGeom prst="rect">
            <a:avLst/>
          </a:prstGeom>
        </p:spPr>
      </p:pic>
      <p:pic>
        <p:nvPicPr>
          <p:cNvPr id="1029" name="Graphic 1028" descr="City">
            <a:extLst>
              <a:ext uri="{FF2B5EF4-FFF2-40B4-BE49-F238E27FC236}">
                <a16:creationId xmlns:a16="http://schemas.microsoft.com/office/drawing/2014/main" id="{C63D3D18-F486-4F22-8473-452D588694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32950" y="3901440"/>
            <a:ext cx="608606" cy="608606"/>
          </a:xfrm>
          <a:prstGeom prst="rect">
            <a:avLst/>
          </a:prstGeom>
        </p:spPr>
      </p:pic>
      <p:pic>
        <p:nvPicPr>
          <p:cNvPr id="1031" name="Graphic 1030" descr="High voltage">
            <a:extLst>
              <a:ext uri="{FF2B5EF4-FFF2-40B4-BE49-F238E27FC236}">
                <a16:creationId xmlns:a16="http://schemas.microsoft.com/office/drawing/2014/main" id="{D171103D-C8C2-4322-8DEB-9B66FECFAF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832950" y="5378795"/>
            <a:ext cx="608606" cy="60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71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orex HD - Diagramm Hintergrundbild - 852x480 - WallpaperTip">
            <a:extLst>
              <a:ext uri="{FF2B5EF4-FFF2-40B4-BE49-F238E27FC236}">
                <a16:creationId xmlns:a16="http://schemas.microsoft.com/office/drawing/2014/main" id="{F1F5A9A0-15B8-43B9-B3D1-7A1412766E3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" b="7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C0C9683E-25C9-487A-8040-DE3AAB15F564}"/>
              </a:ext>
            </a:extLst>
          </p:cNvPr>
          <p:cNvSpPr/>
          <p:nvPr/>
        </p:nvSpPr>
        <p:spPr>
          <a:xfrm>
            <a:off x="-1" y="0"/>
            <a:ext cx="12192001" cy="6864852"/>
          </a:xfrm>
          <a:prstGeom prst="rect">
            <a:avLst/>
          </a:prstGeom>
          <a:gradFill flip="none" rotWithShape="1">
            <a:gsLst>
              <a:gs pos="41000">
                <a:schemeClr val="accent1"/>
              </a:gs>
              <a:gs pos="100000">
                <a:schemeClr val="accent1">
                  <a:alpha val="6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8650CA4-7B52-43F7-BEEA-B1AB3230E487}"/>
              </a:ext>
            </a:extLst>
          </p:cNvPr>
          <p:cNvGrpSpPr/>
          <p:nvPr/>
        </p:nvGrpSpPr>
        <p:grpSpPr>
          <a:xfrm>
            <a:off x="9829800" y="5560936"/>
            <a:ext cx="2362202" cy="1297063"/>
            <a:chOff x="3283682" y="1966526"/>
            <a:chExt cx="8908320" cy="4891474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597F392-6D60-4B78-8A11-A344BC82A8FA}"/>
                </a:ext>
              </a:extLst>
            </p:cNvPr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>
                <a:gd name="connsiteX0" fmla="*/ 7664879 w 7664879"/>
                <a:gd name="connsiteY0" fmla="*/ 0 h 3728029"/>
                <a:gd name="connsiteX1" fmla="*/ 7664879 w 7664879"/>
                <a:gd name="connsiteY1" fmla="*/ 3728029 h 3728029"/>
                <a:gd name="connsiteX2" fmla="*/ 0 w 7664879"/>
                <a:gd name="connsiteY2" fmla="*/ 3728029 h 3728029"/>
                <a:gd name="connsiteX3" fmla="*/ 335540 w 7664879"/>
                <a:gd name="connsiteY3" fmla="*/ 3647201 h 3728029"/>
                <a:gd name="connsiteX4" fmla="*/ 3443078 w 7664879"/>
                <a:gd name="connsiteY4" fmla="*/ 2562686 h 3728029"/>
                <a:gd name="connsiteX5" fmla="*/ 7382781 w 7664879"/>
                <a:gd name="connsiteY5" fmla="*/ 229158 h 3728029"/>
                <a:gd name="connsiteX6" fmla="*/ 7664879 w 7664879"/>
                <a:gd name="connsiteY6" fmla="*/ 0 h 372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4879" h="3728029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90000"/>
                    <a:lumOff val="10000"/>
                  </a:schemeClr>
                </a:gs>
                <a:gs pos="46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8F61525-3C5E-4CEC-9200-944D4770CD84}"/>
                </a:ext>
              </a:extLst>
            </p:cNvPr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7574041-1B31-41DB-8E3F-7E0558448282}"/>
                  </a:ext>
                </a:extLst>
              </p:cNvPr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>
                  <a:gd name="connsiteX0" fmla="*/ 8908319 w 8908319"/>
                  <a:gd name="connsiteY0" fmla="*/ 0 h 4891474"/>
                  <a:gd name="connsiteX1" fmla="*/ 8908319 w 8908319"/>
                  <a:gd name="connsiteY1" fmla="*/ 1163445 h 4891474"/>
                  <a:gd name="connsiteX2" fmla="*/ 8626221 w 8908319"/>
                  <a:gd name="connsiteY2" fmla="*/ 1392603 h 4891474"/>
                  <a:gd name="connsiteX3" fmla="*/ 4686518 w 8908319"/>
                  <a:gd name="connsiteY3" fmla="*/ 3726131 h 4891474"/>
                  <a:gd name="connsiteX4" fmla="*/ 1578980 w 8908319"/>
                  <a:gd name="connsiteY4" fmla="*/ 4810646 h 4891474"/>
                  <a:gd name="connsiteX5" fmla="*/ 1243440 w 8908319"/>
                  <a:gd name="connsiteY5" fmla="*/ 4891474 h 4891474"/>
                  <a:gd name="connsiteX6" fmla="*/ 0 w 8908319"/>
                  <a:gd name="connsiteY6" fmla="*/ 4891474 h 4891474"/>
                  <a:gd name="connsiteX7" fmla="*/ 125312 w 8908319"/>
                  <a:gd name="connsiteY7" fmla="*/ 4863837 h 4891474"/>
                  <a:gd name="connsiteX8" fmla="*/ 3447654 w 8908319"/>
                  <a:gd name="connsiteY8" fmla="*/ 3726131 h 4891474"/>
                  <a:gd name="connsiteX9" fmla="*/ 8844018 w 8908319"/>
                  <a:gd name="connsiteY9" fmla="*/ 71611 h 4891474"/>
                  <a:gd name="connsiteX10" fmla="*/ 8908319 w 8908319"/>
                  <a:gd name="connsiteY10" fmla="*/ 0 h 489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08319" h="4891474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3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312EFDA0-5BCD-4ACA-9087-39FEE9374B1D}"/>
                  </a:ext>
                </a:extLst>
              </p:cNvPr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>
                  <a:gd name="connsiteX0" fmla="*/ 8908319 w 8908319"/>
                  <a:gd name="connsiteY0" fmla="*/ 0 h 4891474"/>
                  <a:gd name="connsiteX1" fmla="*/ 8908319 w 8908319"/>
                  <a:gd name="connsiteY1" fmla="*/ 1163445 h 4891474"/>
                  <a:gd name="connsiteX2" fmla="*/ 8626221 w 8908319"/>
                  <a:gd name="connsiteY2" fmla="*/ 1392603 h 4891474"/>
                  <a:gd name="connsiteX3" fmla="*/ 4686518 w 8908319"/>
                  <a:gd name="connsiteY3" fmla="*/ 3726131 h 4891474"/>
                  <a:gd name="connsiteX4" fmla="*/ 1578980 w 8908319"/>
                  <a:gd name="connsiteY4" fmla="*/ 4810646 h 4891474"/>
                  <a:gd name="connsiteX5" fmla="*/ 1243440 w 8908319"/>
                  <a:gd name="connsiteY5" fmla="*/ 4891474 h 4891474"/>
                  <a:gd name="connsiteX6" fmla="*/ 0 w 8908319"/>
                  <a:gd name="connsiteY6" fmla="*/ 4891474 h 4891474"/>
                  <a:gd name="connsiteX7" fmla="*/ 125312 w 8908319"/>
                  <a:gd name="connsiteY7" fmla="*/ 4863837 h 4891474"/>
                  <a:gd name="connsiteX8" fmla="*/ 3447654 w 8908319"/>
                  <a:gd name="connsiteY8" fmla="*/ 3726131 h 4891474"/>
                  <a:gd name="connsiteX9" fmla="*/ 8844018 w 8908319"/>
                  <a:gd name="connsiteY9" fmla="*/ 71611 h 4891474"/>
                  <a:gd name="connsiteX10" fmla="*/ 8908319 w 8908319"/>
                  <a:gd name="connsiteY10" fmla="*/ 0 h 489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08319" h="4891474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0">
                    <a:schemeClr val="accent3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3">
                    <a:alpha val="10000"/>
                  </a:schemeClr>
                </a:glow>
                <a:outerShdw blurRad="647700" dist="266700" dir="14400000" sx="97000" sy="97000" algn="t" rotWithShape="0">
                  <a:schemeClr val="tx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D64FB9A-6AE3-4B8A-909D-8318CA42DD80}"/>
              </a:ext>
            </a:extLst>
          </p:cNvPr>
          <p:cNvGrpSpPr/>
          <p:nvPr/>
        </p:nvGrpSpPr>
        <p:grpSpPr>
          <a:xfrm>
            <a:off x="1119583" y="1295674"/>
            <a:ext cx="9952834" cy="4266653"/>
            <a:chOff x="1119583" y="1162383"/>
            <a:chExt cx="9952834" cy="426665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C06B2A-E59D-40CC-A95A-806249C0281B}"/>
                </a:ext>
              </a:extLst>
            </p:cNvPr>
            <p:cNvSpPr txBox="1"/>
            <p:nvPr/>
          </p:nvSpPr>
          <p:spPr>
            <a:xfrm>
              <a:off x="3075800" y="1162383"/>
              <a:ext cx="604040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800">
                <a:defRPr/>
              </a:pPr>
              <a:r>
                <a:rPr lang="en-US" sz="4800" b="1" dirty="0">
                  <a:solidFill>
                    <a:schemeClr val="bg2"/>
                  </a:solidFill>
                  <a:latin typeface="+mj-lt"/>
                  <a:cs typeface="Arial" panose="020B0604020202020204" pitchFamily="34" charset="0"/>
                </a:rPr>
                <a:t>Next Steps</a:t>
              </a: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F0AECD0-3E32-4A47-81B8-75297FD3A637}"/>
                </a:ext>
              </a:extLst>
            </p:cNvPr>
            <p:cNvSpPr/>
            <p:nvPr/>
          </p:nvSpPr>
          <p:spPr>
            <a:xfrm>
              <a:off x="1119583" y="2359380"/>
              <a:ext cx="9952834" cy="3069656"/>
            </a:xfrm>
            <a:custGeom>
              <a:avLst/>
              <a:gdLst>
                <a:gd name="connsiteX0" fmla="*/ 7463827 w 7463864"/>
                <a:gd name="connsiteY0" fmla="*/ 1141476 h 2302007"/>
                <a:gd name="connsiteX1" fmla="*/ 6316636 w 7463864"/>
                <a:gd name="connsiteY1" fmla="*/ 2302002 h 2302007"/>
                <a:gd name="connsiteX2" fmla="*/ 5285364 w 7463864"/>
                <a:gd name="connsiteY2" fmla="*/ 1670114 h 2302007"/>
                <a:gd name="connsiteX3" fmla="*/ 5022569 w 7463864"/>
                <a:gd name="connsiteY3" fmla="*/ 1509236 h 2302007"/>
                <a:gd name="connsiteX4" fmla="*/ 5022379 w 7463864"/>
                <a:gd name="connsiteY4" fmla="*/ 1509236 h 2302007"/>
                <a:gd name="connsiteX5" fmla="*/ 4758155 w 7463864"/>
                <a:gd name="connsiteY5" fmla="*/ 1672781 h 2302007"/>
                <a:gd name="connsiteX6" fmla="*/ 3732027 w 7463864"/>
                <a:gd name="connsiteY6" fmla="*/ 2302002 h 2302007"/>
                <a:gd name="connsiteX7" fmla="*/ 2705899 w 7463864"/>
                <a:gd name="connsiteY7" fmla="*/ 1672781 h 2302007"/>
                <a:gd name="connsiteX8" fmla="*/ 2441675 w 7463864"/>
                <a:gd name="connsiteY8" fmla="*/ 1509236 h 2302007"/>
                <a:gd name="connsiteX9" fmla="*/ 2441485 w 7463864"/>
                <a:gd name="connsiteY9" fmla="*/ 1509236 h 2302007"/>
                <a:gd name="connsiteX10" fmla="*/ 2178690 w 7463864"/>
                <a:gd name="connsiteY10" fmla="*/ 1670114 h 2302007"/>
                <a:gd name="connsiteX11" fmla="*/ 1147418 w 7463864"/>
                <a:gd name="connsiteY11" fmla="*/ 2302002 h 2302007"/>
                <a:gd name="connsiteX12" fmla="*/ 37 w 7463864"/>
                <a:gd name="connsiteY12" fmla="*/ 1141476 h 2302007"/>
                <a:gd name="connsiteX13" fmla="*/ 1151038 w 7463864"/>
                <a:gd name="connsiteY13" fmla="*/ 0 h 2302007"/>
                <a:gd name="connsiteX14" fmla="*/ 2177261 w 7463864"/>
                <a:gd name="connsiteY14" fmla="*/ 629317 h 2302007"/>
                <a:gd name="connsiteX15" fmla="*/ 2441485 w 7463864"/>
                <a:gd name="connsiteY15" fmla="*/ 792861 h 2302007"/>
                <a:gd name="connsiteX16" fmla="*/ 2441485 w 7463864"/>
                <a:gd name="connsiteY16" fmla="*/ 792861 h 2302007"/>
                <a:gd name="connsiteX17" fmla="*/ 2705708 w 7463864"/>
                <a:gd name="connsiteY17" fmla="*/ 629317 h 2302007"/>
                <a:gd name="connsiteX18" fmla="*/ 3731932 w 7463864"/>
                <a:gd name="connsiteY18" fmla="*/ 0 h 2302007"/>
                <a:gd name="connsiteX19" fmla="*/ 4758155 w 7463864"/>
                <a:gd name="connsiteY19" fmla="*/ 629317 h 2302007"/>
                <a:gd name="connsiteX20" fmla="*/ 5022379 w 7463864"/>
                <a:gd name="connsiteY20" fmla="*/ 792861 h 2302007"/>
                <a:gd name="connsiteX21" fmla="*/ 5022379 w 7463864"/>
                <a:gd name="connsiteY21" fmla="*/ 792861 h 2302007"/>
                <a:gd name="connsiteX22" fmla="*/ 5286603 w 7463864"/>
                <a:gd name="connsiteY22" fmla="*/ 629317 h 2302007"/>
                <a:gd name="connsiteX23" fmla="*/ 6312826 w 7463864"/>
                <a:gd name="connsiteY23" fmla="*/ 0 h 2302007"/>
                <a:gd name="connsiteX24" fmla="*/ 7463827 w 7463864"/>
                <a:gd name="connsiteY24" fmla="*/ 1141476 h 230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7463864" h="2302007">
                  <a:moveTo>
                    <a:pt x="7463827" y="1141476"/>
                  </a:moveTo>
                  <a:cubicBezTo>
                    <a:pt x="7468971" y="1776698"/>
                    <a:pt x="6951858" y="2299907"/>
                    <a:pt x="6316636" y="2302002"/>
                  </a:cubicBezTo>
                  <a:cubicBezTo>
                    <a:pt x="5866103" y="2303431"/>
                    <a:pt x="5475578" y="2046161"/>
                    <a:pt x="5285364" y="1670114"/>
                  </a:cubicBezTo>
                  <a:cubicBezTo>
                    <a:pt x="5235263" y="1571149"/>
                    <a:pt x="5133440" y="1509236"/>
                    <a:pt x="5022569" y="1509236"/>
                  </a:cubicBezTo>
                  <a:lnTo>
                    <a:pt x="5022379" y="1509236"/>
                  </a:lnTo>
                  <a:cubicBezTo>
                    <a:pt x="4910460" y="1509236"/>
                    <a:pt x="4808924" y="1573054"/>
                    <a:pt x="4758155" y="1672781"/>
                  </a:cubicBezTo>
                  <a:cubicBezTo>
                    <a:pt x="4567941" y="2046256"/>
                    <a:pt x="4179892" y="2302002"/>
                    <a:pt x="3732027" y="2302002"/>
                  </a:cubicBezTo>
                  <a:cubicBezTo>
                    <a:pt x="3284162" y="2302002"/>
                    <a:pt x="2896018" y="2046256"/>
                    <a:pt x="2705899" y="1672781"/>
                  </a:cubicBezTo>
                  <a:cubicBezTo>
                    <a:pt x="2655131" y="1573054"/>
                    <a:pt x="2553689" y="1509236"/>
                    <a:pt x="2441675" y="1509236"/>
                  </a:cubicBezTo>
                  <a:lnTo>
                    <a:pt x="2441485" y="1509236"/>
                  </a:lnTo>
                  <a:cubicBezTo>
                    <a:pt x="2330614" y="1509236"/>
                    <a:pt x="2228696" y="1571244"/>
                    <a:pt x="2178690" y="1670114"/>
                  </a:cubicBezTo>
                  <a:cubicBezTo>
                    <a:pt x="1988476" y="2046065"/>
                    <a:pt x="1597951" y="2303431"/>
                    <a:pt x="1147418" y="2302002"/>
                  </a:cubicBezTo>
                  <a:cubicBezTo>
                    <a:pt x="512101" y="2300002"/>
                    <a:pt x="-5012" y="1776698"/>
                    <a:pt x="37" y="1141476"/>
                  </a:cubicBezTo>
                  <a:cubicBezTo>
                    <a:pt x="5180" y="510159"/>
                    <a:pt x="518482" y="0"/>
                    <a:pt x="1151038" y="0"/>
                  </a:cubicBezTo>
                  <a:cubicBezTo>
                    <a:pt x="1598903" y="0"/>
                    <a:pt x="1987047" y="255842"/>
                    <a:pt x="2177261" y="629317"/>
                  </a:cubicBezTo>
                  <a:cubicBezTo>
                    <a:pt x="2228030" y="729044"/>
                    <a:pt x="2329471" y="792861"/>
                    <a:pt x="2441485" y="792861"/>
                  </a:cubicBezTo>
                  <a:lnTo>
                    <a:pt x="2441485" y="792861"/>
                  </a:lnTo>
                  <a:cubicBezTo>
                    <a:pt x="2553404" y="792861"/>
                    <a:pt x="2654940" y="729044"/>
                    <a:pt x="2705708" y="629317"/>
                  </a:cubicBezTo>
                  <a:cubicBezTo>
                    <a:pt x="2895923" y="255842"/>
                    <a:pt x="3284066" y="0"/>
                    <a:pt x="3731932" y="0"/>
                  </a:cubicBezTo>
                  <a:cubicBezTo>
                    <a:pt x="4179797" y="0"/>
                    <a:pt x="4567941" y="255842"/>
                    <a:pt x="4758155" y="629317"/>
                  </a:cubicBezTo>
                  <a:cubicBezTo>
                    <a:pt x="4808924" y="729044"/>
                    <a:pt x="4910365" y="792861"/>
                    <a:pt x="5022379" y="792861"/>
                  </a:cubicBezTo>
                  <a:lnTo>
                    <a:pt x="5022379" y="792861"/>
                  </a:lnTo>
                  <a:cubicBezTo>
                    <a:pt x="5134298" y="792861"/>
                    <a:pt x="5235834" y="729044"/>
                    <a:pt x="5286603" y="629317"/>
                  </a:cubicBezTo>
                  <a:cubicBezTo>
                    <a:pt x="5476817" y="255842"/>
                    <a:pt x="5864960" y="0"/>
                    <a:pt x="6312826" y="0"/>
                  </a:cubicBezTo>
                  <a:cubicBezTo>
                    <a:pt x="6945381" y="0"/>
                    <a:pt x="7458683" y="510159"/>
                    <a:pt x="7463827" y="114147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BC7CCFF-AC96-4884-BE8D-A4EEBFB544A2}"/>
                </a:ext>
              </a:extLst>
            </p:cNvPr>
            <p:cNvGrpSpPr/>
            <p:nvPr/>
          </p:nvGrpSpPr>
          <p:grpSpPr>
            <a:xfrm>
              <a:off x="1349659" y="2983774"/>
              <a:ext cx="9492682" cy="2215069"/>
              <a:chOff x="1349659" y="2983774"/>
              <a:chExt cx="9492682" cy="2215069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06763B8-2AC5-40B3-9DDE-C6F91D53FE9A}"/>
                  </a:ext>
                </a:extLst>
              </p:cNvPr>
              <p:cNvSpPr/>
              <p:nvPr/>
            </p:nvSpPr>
            <p:spPr>
              <a:xfrm>
                <a:off x="1349659" y="2983774"/>
                <a:ext cx="2609388" cy="2215069"/>
              </a:xfrm>
              <a:custGeom>
                <a:avLst/>
                <a:gdLst>
                  <a:gd name="connsiteX0" fmla="*/ 371065 w 2609388"/>
                  <a:gd name="connsiteY0" fmla="*/ 0 h 2215069"/>
                  <a:gd name="connsiteX1" fmla="*/ 402034 w 2609388"/>
                  <a:gd name="connsiteY1" fmla="*/ 50977 h 2215069"/>
                  <a:gd name="connsiteX2" fmla="*/ 1304695 w 2609388"/>
                  <a:gd name="connsiteY2" fmla="*/ 530918 h 2215069"/>
                  <a:gd name="connsiteX3" fmla="*/ 2207356 w 2609388"/>
                  <a:gd name="connsiteY3" fmla="*/ 50977 h 2215069"/>
                  <a:gd name="connsiteX4" fmla="*/ 2238324 w 2609388"/>
                  <a:gd name="connsiteY4" fmla="*/ 2 h 2215069"/>
                  <a:gd name="connsiteX5" fmla="*/ 2311459 w 2609388"/>
                  <a:gd name="connsiteY5" fmla="*/ 80470 h 2215069"/>
                  <a:gd name="connsiteX6" fmla="*/ 2609388 w 2609388"/>
                  <a:gd name="connsiteY6" fmla="*/ 910376 h 2215069"/>
                  <a:gd name="connsiteX7" fmla="*/ 1304694 w 2609388"/>
                  <a:gd name="connsiteY7" fmla="*/ 2215069 h 2215069"/>
                  <a:gd name="connsiteX8" fmla="*/ 0 w 2609388"/>
                  <a:gd name="connsiteY8" fmla="*/ 910376 h 2215069"/>
                  <a:gd name="connsiteX9" fmla="*/ 297929 w 2609388"/>
                  <a:gd name="connsiteY9" fmla="*/ 80470 h 2215069"/>
                  <a:gd name="connsiteX10" fmla="*/ 371065 w 2609388"/>
                  <a:gd name="connsiteY10" fmla="*/ 0 h 2215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09388" h="2215069">
                    <a:moveTo>
                      <a:pt x="371065" y="0"/>
                    </a:moveTo>
                    <a:lnTo>
                      <a:pt x="402034" y="50977"/>
                    </a:lnTo>
                    <a:cubicBezTo>
                      <a:pt x="597658" y="340539"/>
                      <a:pt x="928944" y="530918"/>
                      <a:pt x="1304695" y="530918"/>
                    </a:cubicBezTo>
                    <a:cubicBezTo>
                      <a:pt x="1680446" y="530918"/>
                      <a:pt x="2011732" y="340539"/>
                      <a:pt x="2207356" y="50977"/>
                    </a:cubicBezTo>
                    <a:lnTo>
                      <a:pt x="2238324" y="2"/>
                    </a:lnTo>
                    <a:lnTo>
                      <a:pt x="2311459" y="80470"/>
                    </a:lnTo>
                    <a:cubicBezTo>
                      <a:pt x="2497582" y="305998"/>
                      <a:pt x="2609388" y="595130"/>
                      <a:pt x="2609388" y="910376"/>
                    </a:cubicBezTo>
                    <a:cubicBezTo>
                      <a:pt x="2609388" y="1630938"/>
                      <a:pt x="2025257" y="2215069"/>
                      <a:pt x="1304694" y="2215069"/>
                    </a:cubicBezTo>
                    <a:cubicBezTo>
                      <a:pt x="584131" y="2215069"/>
                      <a:pt x="0" y="1630938"/>
                      <a:pt x="0" y="910376"/>
                    </a:cubicBezTo>
                    <a:cubicBezTo>
                      <a:pt x="0" y="595130"/>
                      <a:pt x="111806" y="305998"/>
                      <a:pt x="297929" y="80470"/>
                    </a:cubicBezTo>
                    <a:lnTo>
                      <a:pt x="371065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0">
                    <a:schemeClr val="accent3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3">
                    <a:alpha val="10000"/>
                  </a:schemeClr>
                </a:glow>
                <a:outerShdw blurRad="2540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5F95EBA-A084-49BA-B7AD-DB46AADFF5AA}"/>
                  </a:ext>
                </a:extLst>
              </p:cNvPr>
              <p:cNvSpPr txBox="1"/>
              <p:nvPr/>
            </p:nvSpPr>
            <p:spPr>
              <a:xfrm flipH="1">
                <a:off x="1700133" y="3734217"/>
                <a:ext cx="1908441" cy="1053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>
                  <a:lnSpc>
                    <a:spcPct val="120000"/>
                  </a:lnSpc>
                  <a:spcAft>
                    <a:spcPts val="600"/>
                  </a:spcAft>
                  <a:defRPr/>
                </a:pPr>
                <a:r>
                  <a:rPr lang="en-US" dirty="0">
                    <a:solidFill>
                      <a:schemeClr val="bg2"/>
                    </a:solidFill>
                    <a:cs typeface="Arial" panose="020B0604020202020204" pitchFamily="34" charset="0"/>
                  </a:rPr>
                  <a:t>General Market &amp; Industry  Inclusion</a:t>
                </a: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E28672E2-0997-4BC0-A3F9-BC5B33A79784}"/>
                  </a:ext>
                </a:extLst>
              </p:cNvPr>
              <p:cNvSpPr/>
              <p:nvPr/>
            </p:nvSpPr>
            <p:spPr>
              <a:xfrm>
                <a:off x="8232953" y="2983774"/>
                <a:ext cx="2609388" cy="2215069"/>
              </a:xfrm>
              <a:custGeom>
                <a:avLst/>
                <a:gdLst>
                  <a:gd name="connsiteX0" fmla="*/ 371065 w 2609388"/>
                  <a:gd name="connsiteY0" fmla="*/ 0 h 2215069"/>
                  <a:gd name="connsiteX1" fmla="*/ 402034 w 2609388"/>
                  <a:gd name="connsiteY1" fmla="*/ 50977 h 2215069"/>
                  <a:gd name="connsiteX2" fmla="*/ 1304695 w 2609388"/>
                  <a:gd name="connsiteY2" fmla="*/ 530918 h 2215069"/>
                  <a:gd name="connsiteX3" fmla="*/ 2207356 w 2609388"/>
                  <a:gd name="connsiteY3" fmla="*/ 50977 h 2215069"/>
                  <a:gd name="connsiteX4" fmla="*/ 2238324 w 2609388"/>
                  <a:gd name="connsiteY4" fmla="*/ 2 h 2215069"/>
                  <a:gd name="connsiteX5" fmla="*/ 2311459 w 2609388"/>
                  <a:gd name="connsiteY5" fmla="*/ 80470 h 2215069"/>
                  <a:gd name="connsiteX6" fmla="*/ 2609388 w 2609388"/>
                  <a:gd name="connsiteY6" fmla="*/ 910376 h 2215069"/>
                  <a:gd name="connsiteX7" fmla="*/ 1304694 w 2609388"/>
                  <a:gd name="connsiteY7" fmla="*/ 2215069 h 2215069"/>
                  <a:gd name="connsiteX8" fmla="*/ 0 w 2609388"/>
                  <a:gd name="connsiteY8" fmla="*/ 910376 h 2215069"/>
                  <a:gd name="connsiteX9" fmla="*/ 297929 w 2609388"/>
                  <a:gd name="connsiteY9" fmla="*/ 80470 h 2215069"/>
                  <a:gd name="connsiteX10" fmla="*/ 371065 w 2609388"/>
                  <a:gd name="connsiteY10" fmla="*/ 0 h 2215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09388" h="2215069">
                    <a:moveTo>
                      <a:pt x="371065" y="0"/>
                    </a:moveTo>
                    <a:lnTo>
                      <a:pt x="402034" y="50977"/>
                    </a:lnTo>
                    <a:cubicBezTo>
                      <a:pt x="597658" y="340539"/>
                      <a:pt x="928944" y="530918"/>
                      <a:pt x="1304695" y="530918"/>
                    </a:cubicBezTo>
                    <a:cubicBezTo>
                      <a:pt x="1680446" y="530918"/>
                      <a:pt x="2011732" y="340539"/>
                      <a:pt x="2207356" y="50977"/>
                    </a:cubicBezTo>
                    <a:lnTo>
                      <a:pt x="2238324" y="2"/>
                    </a:lnTo>
                    <a:lnTo>
                      <a:pt x="2311459" y="80470"/>
                    </a:lnTo>
                    <a:cubicBezTo>
                      <a:pt x="2497582" y="305998"/>
                      <a:pt x="2609388" y="595130"/>
                      <a:pt x="2609388" y="910376"/>
                    </a:cubicBezTo>
                    <a:cubicBezTo>
                      <a:pt x="2609388" y="1630938"/>
                      <a:pt x="2025257" y="2215069"/>
                      <a:pt x="1304694" y="2215069"/>
                    </a:cubicBezTo>
                    <a:cubicBezTo>
                      <a:pt x="584131" y="2215069"/>
                      <a:pt x="0" y="1630938"/>
                      <a:pt x="0" y="910376"/>
                    </a:cubicBezTo>
                    <a:cubicBezTo>
                      <a:pt x="0" y="595130"/>
                      <a:pt x="111806" y="305998"/>
                      <a:pt x="297929" y="80470"/>
                    </a:cubicBezTo>
                    <a:lnTo>
                      <a:pt x="371065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0">
                    <a:schemeClr val="accent3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3">
                    <a:alpha val="10000"/>
                  </a:schemeClr>
                </a:glow>
                <a:outerShdw blurRad="2540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74E93F5F-32D9-4F48-BCFD-347B492EA076}"/>
                  </a:ext>
                </a:extLst>
              </p:cNvPr>
              <p:cNvSpPr txBox="1"/>
              <p:nvPr/>
            </p:nvSpPr>
            <p:spPr>
              <a:xfrm flipH="1">
                <a:off x="8583427" y="3734217"/>
                <a:ext cx="1908441" cy="1053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>
                  <a:lnSpc>
                    <a:spcPct val="120000"/>
                  </a:lnSpc>
                  <a:spcAft>
                    <a:spcPts val="600"/>
                  </a:spcAft>
                  <a:defRPr/>
                </a:pPr>
                <a:r>
                  <a:rPr lang="en-US" dirty="0">
                    <a:solidFill>
                      <a:schemeClr val="bg2"/>
                    </a:solidFill>
                    <a:cs typeface="Arial" panose="020B0604020202020204" pitchFamily="34" charset="0"/>
                  </a:rPr>
                  <a:t>Publishing all inclusive </a:t>
                </a:r>
                <a:br>
                  <a:rPr lang="en-US" dirty="0">
                    <a:solidFill>
                      <a:schemeClr val="bg2"/>
                    </a:solidFill>
                    <a:cs typeface="Arial" panose="020B0604020202020204" pitchFamily="34" charset="0"/>
                  </a:rPr>
                </a:br>
                <a:r>
                  <a:rPr lang="en-US" dirty="0">
                    <a:solidFill>
                      <a:schemeClr val="bg2"/>
                    </a:solidFill>
                    <a:cs typeface="Arial" panose="020B0604020202020204" pitchFamily="34" charset="0"/>
                  </a:rPr>
                  <a:t>results</a:t>
                </a: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D4A3956-1EA9-4000-87AC-29F51F28DE6C}"/>
                  </a:ext>
                </a:extLst>
              </p:cNvPr>
              <p:cNvSpPr/>
              <p:nvPr/>
            </p:nvSpPr>
            <p:spPr>
              <a:xfrm>
                <a:off x="4791306" y="2983774"/>
                <a:ext cx="2609388" cy="2215069"/>
              </a:xfrm>
              <a:custGeom>
                <a:avLst/>
                <a:gdLst>
                  <a:gd name="connsiteX0" fmla="*/ 371065 w 2609388"/>
                  <a:gd name="connsiteY0" fmla="*/ 0 h 2215069"/>
                  <a:gd name="connsiteX1" fmla="*/ 402034 w 2609388"/>
                  <a:gd name="connsiteY1" fmla="*/ 50977 h 2215069"/>
                  <a:gd name="connsiteX2" fmla="*/ 1304695 w 2609388"/>
                  <a:gd name="connsiteY2" fmla="*/ 530918 h 2215069"/>
                  <a:gd name="connsiteX3" fmla="*/ 2207356 w 2609388"/>
                  <a:gd name="connsiteY3" fmla="*/ 50977 h 2215069"/>
                  <a:gd name="connsiteX4" fmla="*/ 2238324 w 2609388"/>
                  <a:gd name="connsiteY4" fmla="*/ 2 h 2215069"/>
                  <a:gd name="connsiteX5" fmla="*/ 2311459 w 2609388"/>
                  <a:gd name="connsiteY5" fmla="*/ 80470 h 2215069"/>
                  <a:gd name="connsiteX6" fmla="*/ 2609388 w 2609388"/>
                  <a:gd name="connsiteY6" fmla="*/ 910376 h 2215069"/>
                  <a:gd name="connsiteX7" fmla="*/ 1304694 w 2609388"/>
                  <a:gd name="connsiteY7" fmla="*/ 2215069 h 2215069"/>
                  <a:gd name="connsiteX8" fmla="*/ 0 w 2609388"/>
                  <a:gd name="connsiteY8" fmla="*/ 910376 h 2215069"/>
                  <a:gd name="connsiteX9" fmla="*/ 297929 w 2609388"/>
                  <a:gd name="connsiteY9" fmla="*/ 80470 h 2215069"/>
                  <a:gd name="connsiteX10" fmla="*/ 371065 w 2609388"/>
                  <a:gd name="connsiteY10" fmla="*/ 0 h 2215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09388" h="2215069">
                    <a:moveTo>
                      <a:pt x="371065" y="0"/>
                    </a:moveTo>
                    <a:lnTo>
                      <a:pt x="402034" y="50977"/>
                    </a:lnTo>
                    <a:cubicBezTo>
                      <a:pt x="597658" y="340539"/>
                      <a:pt x="928944" y="530918"/>
                      <a:pt x="1304695" y="530918"/>
                    </a:cubicBezTo>
                    <a:cubicBezTo>
                      <a:pt x="1680446" y="530918"/>
                      <a:pt x="2011732" y="340539"/>
                      <a:pt x="2207356" y="50977"/>
                    </a:cubicBezTo>
                    <a:lnTo>
                      <a:pt x="2238324" y="2"/>
                    </a:lnTo>
                    <a:lnTo>
                      <a:pt x="2311459" y="80470"/>
                    </a:lnTo>
                    <a:cubicBezTo>
                      <a:pt x="2497582" y="305998"/>
                      <a:pt x="2609388" y="595130"/>
                      <a:pt x="2609388" y="910376"/>
                    </a:cubicBezTo>
                    <a:cubicBezTo>
                      <a:pt x="2609388" y="1630938"/>
                      <a:pt x="2025257" y="2215069"/>
                      <a:pt x="1304694" y="2215069"/>
                    </a:cubicBezTo>
                    <a:cubicBezTo>
                      <a:pt x="584131" y="2215069"/>
                      <a:pt x="0" y="1630938"/>
                      <a:pt x="0" y="910376"/>
                    </a:cubicBezTo>
                    <a:cubicBezTo>
                      <a:pt x="0" y="595130"/>
                      <a:pt x="111806" y="305998"/>
                      <a:pt x="297929" y="80470"/>
                    </a:cubicBezTo>
                    <a:lnTo>
                      <a:pt x="371065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2">
                    <a:alpha val="10000"/>
                  </a:schemeClr>
                </a:glow>
                <a:outerShdw blurRad="2540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96FAE65-2FA7-4057-94AC-24243489645D}"/>
                  </a:ext>
                </a:extLst>
              </p:cNvPr>
              <p:cNvSpPr txBox="1"/>
              <p:nvPr/>
            </p:nvSpPr>
            <p:spPr>
              <a:xfrm flipH="1">
                <a:off x="5141780" y="3734217"/>
                <a:ext cx="1908441" cy="1053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685800">
                  <a:lnSpc>
                    <a:spcPct val="120000"/>
                  </a:lnSpc>
                  <a:spcAft>
                    <a:spcPts val="600"/>
                  </a:spcAft>
                  <a:defRPr/>
                </a:pPr>
                <a:r>
                  <a:rPr lang="en-US" dirty="0">
                    <a:solidFill>
                      <a:schemeClr val="bg2"/>
                    </a:solidFill>
                    <a:cs typeface="Arial" panose="020B0604020202020204" pitchFamily="34" charset="0"/>
                  </a:rPr>
                  <a:t>Stock trading Volume </a:t>
                </a:r>
                <a:br>
                  <a:rPr lang="en-US" dirty="0">
                    <a:solidFill>
                      <a:schemeClr val="bg2"/>
                    </a:solidFill>
                    <a:cs typeface="Arial" panose="020B0604020202020204" pitchFamily="34" charset="0"/>
                  </a:rPr>
                </a:br>
                <a:r>
                  <a:rPr lang="en-US" dirty="0">
                    <a:solidFill>
                      <a:schemeClr val="bg2"/>
                    </a:solidFill>
                    <a:cs typeface="Arial" panose="020B0604020202020204" pitchFamily="34" charset="0"/>
                  </a:rPr>
                  <a:t>analysis</a:t>
                </a: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351D442-4909-44A9-B833-BCBDF90BAFC0}"/>
              </a:ext>
            </a:extLst>
          </p:cNvPr>
          <p:cNvGrpSpPr/>
          <p:nvPr/>
        </p:nvGrpSpPr>
        <p:grpSpPr>
          <a:xfrm rot="10800000">
            <a:off x="1" y="0"/>
            <a:ext cx="2362202" cy="1297063"/>
            <a:chOff x="3283682" y="1966526"/>
            <a:chExt cx="8908320" cy="4891474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CC03FC2-EF31-48A2-A87D-6C87C277A185}"/>
                </a:ext>
              </a:extLst>
            </p:cNvPr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>
                <a:gd name="connsiteX0" fmla="*/ 7664879 w 7664879"/>
                <a:gd name="connsiteY0" fmla="*/ 0 h 3728029"/>
                <a:gd name="connsiteX1" fmla="*/ 7664879 w 7664879"/>
                <a:gd name="connsiteY1" fmla="*/ 3728029 h 3728029"/>
                <a:gd name="connsiteX2" fmla="*/ 0 w 7664879"/>
                <a:gd name="connsiteY2" fmla="*/ 3728029 h 3728029"/>
                <a:gd name="connsiteX3" fmla="*/ 335540 w 7664879"/>
                <a:gd name="connsiteY3" fmla="*/ 3647201 h 3728029"/>
                <a:gd name="connsiteX4" fmla="*/ 3443078 w 7664879"/>
                <a:gd name="connsiteY4" fmla="*/ 2562686 h 3728029"/>
                <a:gd name="connsiteX5" fmla="*/ 7382781 w 7664879"/>
                <a:gd name="connsiteY5" fmla="*/ 229158 h 3728029"/>
                <a:gd name="connsiteX6" fmla="*/ 7664879 w 7664879"/>
                <a:gd name="connsiteY6" fmla="*/ 0 h 372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4879" h="3728029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90000"/>
                    <a:lumOff val="10000"/>
                  </a:schemeClr>
                </a:gs>
                <a:gs pos="46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36579B59-2277-4B3B-AE8D-19E31554EF45}"/>
                </a:ext>
              </a:extLst>
            </p:cNvPr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A3A3AE17-00B6-47D1-AD8E-F4DB8DF3FAAE}"/>
                  </a:ext>
                </a:extLst>
              </p:cNvPr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>
                  <a:gd name="connsiteX0" fmla="*/ 8908319 w 8908319"/>
                  <a:gd name="connsiteY0" fmla="*/ 0 h 4891474"/>
                  <a:gd name="connsiteX1" fmla="*/ 8908319 w 8908319"/>
                  <a:gd name="connsiteY1" fmla="*/ 1163445 h 4891474"/>
                  <a:gd name="connsiteX2" fmla="*/ 8626221 w 8908319"/>
                  <a:gd name="connsiteY2" fmla="*/ 1392603 h 4891474"/>
                  <a:gd name="connsiteX3" fmla="*/ 4686518 w 8908319"/>
                  <a:gd name="connsiteY3" fmla="*/ 3726131 h 4891474"/>
                  <a:gd name="connsiteX4" fmla="*/ 1578980 w 8908319"/>
                  <a:gd name="connsiteY4" fmla="*/ 4810646 h 4891474"/>
                  <a:gd name="connsiteX5" fmla="*/ 1243440 w 8908319"/>
                  <a:gd name="connsiteY5" fmla="*/ 4891474 h 4891474"/>
                  <a:gd name="connsiteX6" fmla="*/ 0 w 8908319"/>
                  <a:gd name="connsiteY6" fmla="*/ 4891474 h 4891474"/>
                  <a:gd name="connsiteX7" fmla="*/ 125312 w 8908319"/>
                  <a:gd name="connsiteY7" fmla="*/ 4863837 h 4891474"/>
                  <a:gd name="connsiteX8" fmla="*/ 3447654 w 8908319"/>
                  <a:gd name="connsiteY8" fmla="*/ 3726131 h 4891474"/>
                  <a:gd name="connsiteX9" fmla="*/ 8844018 w 8908319"/>
                  <a:gd name="connsiteY9" fmla="*/ 71611 h 4891474"/>
                  <a:gd name="connsiteX10" fmla="*/ 8908319 w 8908319"/>
                  <a:gd name="connsiteY10" fmla="*/ 0 h 489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08319" h="4891474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2">
                    <a:alpha val="10000"/>
                  </a:schemeClr>
                </a:glow>
                <a:outerShdw blurRad="2540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F21939BD-DE5A-438C-8FAA-D0F795D10A93}"/>
                  </a:ext>
                </a:extLst>
              </p:cNvPr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>
                  <a:gd name="connsiteX0" fmla="*/ 8908319 w 8908319"/>
                  <a:gd name="connsiteY0" fmla="*/ 0 h 4891474"/>
                  <a:gd name="connsiteX1" fmla="*/ 8908319 w 8908319"/>
                  <a:gd name="connsiteY1" fmla="*/ 1163445 h 4891474"/>
                  <a:gd name="connsiteX2" fmla="*/ 8626221 w 8908319"/>
                  <a:gd name="connsiteY2" fmla="*/ 1392603 h 4891474"/>
                  <a:gd name="connsiteX3" fmla="*/ 4686518 w 8908319"/>
                  <a:gd name="connsiteY3" fmla="*/ 3726131 h 4891474"/>
                  <a:gd name="connsiteX4" fmla="*/ 1578980 w 8908319"/>
                  <a:gd name="connsiteY4" fmla="*/ 4810646 h 4891474"/>
                  <a:gd name="connsiteX5" fmla="*/ 1243440 w 8908319"/>
                  <a:gd name="connsiteY5" fmla="*/ 4891474 h 4891474"/>
                  <a:gd name="connsiteX6" fmla="*/ 0 w 8908319"/>
                  <a:gd name="connsiteY6" fmla="*/ 4891474 h 4891474"/>
                  <a:gd name="connsiteX7" fmla="*/ 125312 w 8908319"/>
                  <a:gd name="connsiteY7" fmla="*/ 4863837 h 4891474"/>
                  <a:gd name="connsiteX8" fmla="*/ 3447654 w 8908319"/>
                  <a:gd name="connsiteY8" fmla="*/ 3726131 h 4891474"/>
                  <a:gd name="connsiteX9" fmla="*/ 8844018 w 8908319"/>
                  <a:gd name="connsiteY9" fmla="*/ 71611 h 4891474"/>
                  <a:gd name="connsiteX10" fmla="*/ 8908319 w 8908319"/>
                  <a:gd name="connsiteY10" fmla="*/ 0 h 489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08319" h="4891474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2">
                    <a:alpha val="10000"/>
                  </a:schemeClr>
                </a:glow>
                <a:outerShdw blurRad="2540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73" name="Graphic 72" descr="City">
            <a:extLst>
              <a:ext uri="{FF2B5EF4-FFF2-40B4-BE49-F238E27FC236}">
                <a16:creationId xmlns:a16="http://schemas.microsoft.com/office/drawing/2014/main" id="{B193AFEA-A8A1-400E-BB87-AF40011B8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5200" y="2688800"/>
            <a:ext cx="792200" cy="792200"/>
          </a:xfrm>
          <a:prstGeom prst="rect">
            <a:avLst/>
          </a:prstGeom>
        </p:spPr>
      </p:pic>
      <p:pic>
        <p:nvPicPr>
          <p:cNvPr id="75" name="Graphic 74" descr="Magnifying glass">
            <a:extLst>
              <a:ext uri="{FF2B5EF4-FFF2-40B4-BE49-F238E27FC236}">
                <a16:creationId xmlns:a16="http://schemas.microsoft.com/office/drawing/2014/main" id="{A7B25D95-7FE5-4F9A-9BB4-EB10C3128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99900" y="2688800"/>
            <a:ext cx="792200" cy="792200"/>
          </a:xfrm>
          <a:prstGeom prst="rect">
            <a:avLst/>
          </a:prstGeom>
        </p:spPr>
      </p:pic>
      <p:pic>
        <p:nvPicPr>
          <p:cNvPr id="77" name="Graphic 76" descr="Presentation with pie chart">
            <a:extLst>
              <a:ext uri="{FF2B5EF4-FFF2-40B4-BE49-F238E27FC236}">
                <a16:creationId xmlns:a16="http://schemas.microsoft.com/office/drawing/2014/main" id="{3B8FF8A9-2816-415B-9C12-EB64DD5862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64600" y="2688800"/>
            <a:ext cx="792200" cy="7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197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Video 7">
            <a:extLst>
              <a:ext uri="{FF2B5EF4-FFF2-40B4-BE49-F238E27FC236}">
                <a16:creationId xmlns:a16="http://schemas.microsoft.com/office/drawing/2014/main" id="{71BD63CE-4AD5-4C3E-9BD5-A78244BB88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98" b="-1"/>
          <a:stretch/>
        </p:blipFill>
        <p:spPr>
          <a:xfrm>
            <a:off x="-1" y="-6852"/>
            <a:ext cx="12192001" cy="6864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B606A4-816D-4D17-973A-62E1F2A7AD5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4" t="11215" r="29154" b="11215"/>
          <a:stretch/>
        </p:blipFill>
        <p:spPr>
          <a:xfrm>
            <a:off x="6364374" y="514350"/>
            <a:ext cx="5639410" cy="58293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E499441-E572-4D51-B986-35CE4430942F}"/>
              </a:ext>
            </a:extLst>
          </p:cNvPr>
          <p:cNvGrpSpPr/>
          <p:nvPr/>
        </p:nvGrpSpPr>
        <p:grpSpPr>
          <a:xfrm>
            <a:off x="3283682" y="1966526"/>
            <a:ext cx="8908320" cy="4891474"/>
            <a:chOff x="3283682" y="1966526"/>
            <a:chExt cx="8908320" cy="4891474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F7A8D61-CCB1-42C8-B876-28FB08523D24}"/>
                </a:ext>
              </a:extLst>
            </p:cNvPr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>
                <a:gd name="connsiteX0" fmla="*/ 7664879 w 7664879"/>
                <a:gd name="connsiteY0" fmla="*/ 0 h 3728029"/>
                <a:gd name="connsiteX1" fmla="*/ 7664879 w 7664879"/>
                <a:gd name="connsiteY1" fmla="*/ 3728029 h 3728029"/>
                <a:gd name="connsiteX2" fmla="*/ 0 w 7664879"/>
                <a:gd name="connsiteY2" fmla="*/ 3728029 h 3728029"/>
                <a:gd name="connsiteX3" fmla="*/ 335540 w 7664879"/>
                <a:gd name="connsiteY3" fmla="*/ 3647201 h 3728029"/>
                <a:gd name="connsiteX4" fmla="*/ 3443078 w 7664879"/>
                <a:gd name="connsiteY4" fmla="*/ 2562686 h 3728029"/>
                <a:gd name="connsiteX5" fmla="*/ 7382781 w 7664879"/>
                <a:gd name="connsiteY5" fmla="*/ 229158 h 3728029"/>
                <a:gd name="connsiteX6" fmla="*/ 7664879 w 7664879"/>
                <a:gd name="connsiteY6" fmla="*/ 0 h 372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4879" h="3728029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90000"/>
                    <a:lumOff val="10000"/>
                  </a:schemeClr>
                </a:gs>
                <a:gs pos="46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1A64972-EBC4-41EA-828F-F6AFDBCD4DB6}"/>
                </a:ext>
              </a:extLst>
            </p:cNvPr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A8A58B6-3B37-465E-AB10-05201B383A7A}"/>
                  </a:ext>
                </a:extLst>
              </p:cNvPr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>
                  <a:gd name="connsiteX0" fmla="*/ 8908319 w 8908319"/>
                  <a:gd name="connsiteY0" fmla="*/ 0 h 4891474"/>
                  <a:gd name="connsiteX1" fmla="*/ 8908319 w 8908319"/>
                  <a:gd name="connsiteY1" fmla="*/ 1163445 h 4891474"/>
                  <a:gd name="connsiteX2" fmla="*/ 8626221 w 8908319"/>
                  <a:gd name="connsiteY2" fmla="*/ 1392603 h 4891474"/>
                  <a:gd name="connsiteX3" fmla="*/ 4686518 w 8908319"/>
                  <a:gd name="connsiteY3" fmla="*/ 3726131 h 4891474"/>
                  <a:gd name="connsiteX4" fmla="*/ 1578980 w 8908319"/>
                  <a:gd name="connsiteY4" fmla="*/ 4810646 h 4891474"/>
                  <a:gd name="connsiteX5" fmla="*/ 1243440 w 8908319"/>
                  <a:gd name="connsiteY5" fmla="*/ 4891474 h 4891474"/>
                  <a:gd name="connsiteX6" fmla="*/ 0 w 8908319"/>
                  <a:gd name="connsiteY6" fmla="*/ 4891474 h 4891474"/>
                  <a:gd name="connsiteX7" fmla="*/ 125312 w 8908319"/>
                  <a:gd name="connsiteY7" fmla="*/ 4863837 h 4891474"/>
                  <a:gd name="connsiteX8" fmla="*/ 3447654 w 8908319"/>
                  <a:gd name="connsiteY8" fmla="*/ 3726131 h 4891474"/>
                  <a:gd name="connsiteX9" fmla="*/ 8844018 w 8908319"/>
                  <a:gd name="connsiteY9" fmla="*/ 71611 h 4891474"/>
                  <a:gd name="connsiteX10" fmla="*/ 8908319 w 8908319"/>
                  <a:gd name="connsiteY10" fmla="*/ 0 h 489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08319" h="4891474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3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7B8FB57-E730-4044-8297-F3150DD72C5D}"/>
                  </a:ext>
                </a:extLst>
              </p:cNvPr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>
                  <a:gd name="connsiteX0" fmla="*/ 8908319 w 8908319"/>
                  <a:gd name="connsiteY0" fmla="*/ 0 h 4891474"/>
                  <a:gd name="connsiteX1" fmla="*/ 8908319 w 8908319"/>
                  <a:gd name="connsiteY1" fmla="*/ 1163445 h 4891474"/>
                  <a:gd name="connsiteX2" fmla="*/ 8626221 w 8908319"/>
                  <a:gd name="connsiteY2" fmla="*/ 1392603 h 4891474"/>
                  <a:gd name="connsiteX3" fmla="*/ 4686518 w 8908319"/>
                  <a:gd name="connsiteY3" fmla="*/ 3726131 h 4891474"/>
                  <a:gd name="connsiteX4" fmla="*/ 1578980 w 8908319"/>
                  <a:gd name="connsiteY4" fmla="*/ 4810646 h 4891474"/>
                  <a:gd name="connsiteX5" fmla="*/ 1243440 w 8908319"/>
                  <a:gd name="connsiteY5" fmla="*/ 4891474 h 4891474"/>
                  <a:gd name="connsiteX6" fmla="*/ 0 w 8908319"/>
                  <a:gd name="connsiteY6" fmla="*/ 4891474 h 4891474"/>
                  <a:gd name="connsiteX7" fmla="*/ 125312 w 8908319"/>
                  <a:gd name="connsiteY7" fmla="*/ 4863837 h 4891474"/>
                  <a:gd name="connsiteX8" fmla="*/ 3447654 w 8908319"/>
                  <a:gd name="connsiteY8" fmla="*/ 3726131 h 4891474"/>
                  <a:gd name="connsiteX9" fmla="*/ 8844018 w 8908319"/>
                  <a:gd name="connsiteY9" fmla="*/ 71611 h 4891474"/>
                  <a:gd name="connsiteX10" fmla="*/ 8908319 w 8908319"/>
                  <a:gd name="connsiteY10" fmla="*/ 0 h 489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08319" h="4891474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0">
                    <a:schemeClr val="accent3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3">
                    <a:alpha val="10000"/>
                  </a:schemeClr>
                </a:glow>
                <a:outerShdw blurRad="647700" dist="266700" dir="14400000" sx="97000" sy="97000" algn="t" rotWithShape="0">
                  <a:schemeClr val="tx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D5D69B-3F4B-4B45-892B-A9CABCD4919F}"/>
              </a:ext>
            </a:extLst>
          </p:cNvPr>
          <p:cNvGrpSpPr/>
          <p:nvPr/>
        </p:nvGrpSpPr>
        <p:grpSpPr>
          <a:xfrm>
            <a:off x="656859" y="1331706"/>
            <a:ext cx="7210426" cy="4194589"/>
            <a:chOff x="656859" y="1609581"/>
            <a:chExt cx="7210426" cy="41945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48C840-D06B-41B9-9E54-29E68C4F89A5}"/>
                </a:ext>
              </a:extLst>
            </p:cNvPr>
            <p:cNvSpPr txBox="1"/>
            <p:nvPr/>
          </p:nvSpPr>
          <p:spPr>
            <a:xfrm>
              <a:off x="656859" y="1609581"/>
              <a:ext cx="7210426" cy="14465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8800" b="1" dirty="0">
                  <a:solidFill>
                    <a:schemeClr val="bg1"/>
                  </a:solidFill>
                  <a:latin typeface="+mj-lt"/>
                </a:rPr>
                <a:t>Thank You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B8C57B2-DBD2-4B70-9347-9E885F4B4983}"/>
                </a:ext>
              </a:extLst>
            </p:cNvPr>
            <p:cNvGrpSpPr/>
            <p:nvPr/>
          </p:nvGrpSpPr>
          <p:grpSpPr>
            <a:xfrm>
              <a:off x="800100" y="3116581"/>
              <a:ext cx="3468963" cy="746760"/>
              <a:chOff x="800100" y="3268981"/>
              <a:chExt cx="3468963" cy="746760"/>
            </a:xfrm>
          </p:grpSpPr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CB04F6C0-2DA9-4A42-ABA4-BCC7B7D464D4}"/>
                  </a:ext>
                </a:extLst>
              </p:cNvPr>
              <p:cNvSpPr/>
              <p:nvPr/>
            </p:nvSpPr>
            <p:spPr>
              <a:xfrm>
                <a:off x="800100" y="3268981"/>
                <a:ext cx="3468962" cy="746760"/>
              </a:xfrm>
              <a:prstGeom prst="roundRect">
                <a:avLst/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348C5CF-A7E1-4FFA-9BB4-9207132ACBD5}"/>
                  </a:ext>
                </a:extLst>
              </p:cNvPr>
              <p:cNvSpPr txBox="1"/>
              <p:nvPr/>
            </p:nvSpPr>
            <p:spPr>
              <a:xfrm>
                <a:off x="1714539" y="3442306"/>
                <a:ext cx="255452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2000" b="1" dirty="0">
                    <a:solidFill>
                      <a:schemeClr val="bg1"/>
                    </a:solidFill>
                  </a:rPr>
                  <a:t>Brian Matsiko</a:t>
                </a: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D6642BB8-B693-426A-97A7-DFD5BD302A8C}"/>
                  </a:ext>
                </a:extLst>
              </p:cNvPr>
              <p:cNvSpPr/>
              <p:nvPr/>
            </p:nvSpPr>
            <p:spPr>
              <a:xfrm>
                <a:off x="800101" y="3268981"/>
                <a:ext cx="746760" cy="746760"/>
              </a:xfrm>
              <a:prstGeom prst="roundRect">
                <a:avLst/>
              </a:prstGeom>
              <a:gradFill>
                <a:gsLst>
                  <a:gs pos="100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2">
                    <a:alpha val="10000"/>
                  </a:schemeClr>
                </a:glow>
                <a:outerShdw blurRad="2540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1AE9FE9-A7BB-4832-9D29-6DB5A7D20FE6}"/>
                </a:ext>
              </a:extLst>
            </p:cNvPr>
            <p:cNvGrpSpPr/>
            <p:nvPr/>
          </p:nvGrpSpPr>
          <p:grpSpPr>
            <a:xfrm>
              <a:off x="800100" y="4086996"/>
              <a:ext cx="6095785" cy="746760"/>
              <a:chOff x="800100" y="4159319"/>
              <a:chExt cx="6095785" cy="746760"/>
            </a:xfrm>
          </p:grpSpPr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82FF3C42-0E5C-430B-BB94-EEFF38B79345}"/>
                  </a:ext>
                </a:extLst>
              </p:cNvPr>
              <p:cNvSpPr/>
              <p:nvPr/>
            </p:nvSpPr>
            <p:spPr>
              <a:xfrm>
                <a:off x="800100" y="4159319"/>
                <a:ext cx="3468962" cy="746760"/>
              </a:xfrm>
              <a:prstGeom prst="roundRect">
                <a:avLst/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76F6346-8747-4FBA-AC93-8F6E68670AD7}"/>
                  </a:ext>
                </a:extLst>
              </p:cNvPr>
              <p:cNvSpPr txBox="1"/>
              <p:nvPr/>
            </p:nvSpPr>
            <p:spPr>
              <a:xfrm>
                <a:off x="1714538" y="4332644"/>
                <a:ext cx="5181347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2000" b="1" dirty="0">
                    <a:solidFill>
                      <a:schemeClr val="bg1"/>
                    </a:solidFill>
                  </a:rPr>
                  <a:t>https://www.linkedin.com/in/brianmat/</a:t>
                </a:r>
                <a:endParaRPr lang="en-US" dirty="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9C9D1AE8-AE7C-4463-9E6B-99F80FA00025}"/>
                  </a:ext>
                </a:extLst>
              </p:cNvPr>
              <p:cNvSpPr/>
              <p:nvPr/>
            </p:nvSpPr>
            <p:spPr>
              <a:xfrm>
                <a:off x="800101" y="4159319"/>
                <a:ext cx="746760" cy="746760"/>
              </a:xfrm>
              <a:prstGeom prst="roundRect">
                <a:avLst/>
              </a:prstGeom>
              <a:gradFill>
                <a:gsLst>
                  <a:gs pos="100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2">
                    <a:alpha val="10000"/>
                  </a:schemeClr>
                </a:glow>
                <a:outerShdw blurRad="2540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0FE0882-3A2F-4340-9EEE-5249EF5E3BF6}"/>
                </a:ext>
              </a:extLst>
            </p:cNvPr>
            <p:cNvGrpSpPr/>
            <p:nvPr/>
          </p:nvGrpSpPr>
          <p:grpSpPr>
            <a:xfrm>
              <a:off x="800100" y="5057410"/>
              <a:ext cx="4030444" cy="746760"/>
              <a:chOff x="800100" y="5209810"/>
              <a:chExt cx="4030444" cy="746760"/>
            </a:xfrm>
          </p:grpSpPr>
          <p:sp>
            <p:nvSpPr>
              <p:cNvPr id="37" name="Rectangle: Rounded Corners 36">
                <a:extLst>
                  <a:ext uri="{FF2B5EF4-FFF2-40B4-BE49-F238E27FC236}">
                    <a16:creationId xmlns:a16="http://schemas.microsoft.com/office/drawing/2014/main" id="{C7236F7E-584D-4B21-B116-904D9A5E6646}"/>
                  </a:ext>
                </a:extLst>
              </p:cNvPr>
              <p:cNvSpPr/>
              <p:nvPr/>
            </p:nvSpPr>
            <p:spPr>
              <a:xfrm>
                <a:off x="800100" y="5209810"/>
                <a:ext cx="3468962" cy="746760"/>
              </a:xfrm>
              <a:prstGeom prst="roundRect">
                <a:avLst/>
              </a:prstGeom>
              <a:solidFill>
                <a:schemeClr val="tx2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2F9A986-B782-4434-B13F-424E9F8D60FB}"/>
                  </a:ext>
                </a:extLst>
              </p:cNvPr>
              <p:cNvSpPr txBox="1"/>
              <p:nvPr/>
            </p:nvSpPr>
            <p:spPr>
              <a:xfrm>
                <a:off x="1714538" y="5383135"/>
                <a:ext cx="311600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sz="2000" b="1" dirty="0">
                    <a:solidFill>
                      <a:schemeClr val="bg1"/>
                    </a:solidFill>
                  </a:rPr>
                  <a:t>makryan77@gmail.com</a:t>
                </a:r>
              </a:p>
            </p:txBody>
          </p:sp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6A591699-4789-4B73-96D9-9BD057F34294}"/>
                  </a:ext>
                </a:extLst>
              </p:cNvPr>
              <p:cNvSpPr/>
              <p:nvPr/>
            </p:nvSpPr>
            <p:spPr>
              <a:xfrm>
                <a:off x="800101" y="5209810"/>
                <a:ext cx="746760" cy="746760"/>
              </a:xfrm>
              <a:prstGeom prst="roundRect">
                <a:avLst/>
              </a:prstGeom>
              <a:gradFill>
                <a:gsLst>
                  <a:gs pos="100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2">
                    <a:alpha val="10000"/>
                  </a:schemeClr>
                </a:glow>
                <a:outerShdw blurRad="2540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pic>
        <p:nvPicPr>
          <p:cNvPr id="12" name="Graphic 11" descr="Office worker">
            <a:extLst>
              <a:ext uri="{FF2B5EF4-FFF2-40B4-BE49-F238E27FC236}">
                <a16:creationId xmlns:a16="http://schemas.microsoft.com/office/drawing/2014/main" id="{BF83A897-D89A-441E-8B3B-F92E34F6ED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52070" y="2965938"/>
            <a:ext cx="442180" cy="442180"/>
          </a:xfrm>
          <a:prstGeom prst="rect">
            <a:avLst/>
          </a:prstGeom>
        </p:spPr>
      </p:pic>
      <p:pic>
        <p:nvPicPr>
          <p:cNvPr id="38" name="Graphic 37" descr="Receiver">
            <a:extLst>
              <a:ext uri="{FF2B5EF4-FFF2-40B4-BE49-F238E27FC236}">
                <a16:creationId xmlns:a16="http://schemas.microsoft.com/office/drawing/2014/main" id="{2633ED3B-BF9C-4071-A99F-A8F82A233F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6847139" y="8019673"/>
            <a:ext cx="70602" cy="70602"/>
          </a:xfrm>
          <a:prstGeom prst="rect">
            <a:avLst/>
          </a:prstGeom>
        </p:spPr>
      </p:pic>
      <p:pic>
        <p:nvPicPr>
          <p:cNvPr id="40" name="Graphic 39" descr="Email">
            <a:extLst>
              <a:ext uri="{FF2B5EF4-FFF2-40B4-BE49-F238E27FC236}">
                <a16:creationId xmlns:a16="http://schemas.microsoft.com/office/drawing/2014/main" id="{103490A4-4C82-4C4D-968F-D52EEC74F7E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52070" y="4910588"/>
            <a:ext cx="442180" cy="4421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E0CE3FF-0D6F-5B4A-99E5-6A786AF5E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369" y="3982446"/>
            <a:ext cx="478881" cy="47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49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91FE37CC-8A5A-4513-BDD9-D2A25F57B139}"/>
              </a:ext>
            </a:extLst>
          </p:cNvPr>
          <p:cNvSpPr/>
          <p:nvPr/>
        </p:nvSpPr>
        <p:spPr>
          <a:xfrm>
            <a:off x="0" y="1"/>
            <a:ext cx="12192000" cy="2751013"/>
          </a:xfrm>
          <a:custGeom>
            <a:avLst/>
            <a:gdLst>
              <a:gd name="connsiteX0" fmla="*/ 0 w 12192000"/>
              <a:gd name="connsiteY0" fmla="*/ 0 h 2751013"/>
              <a:gd name="connsiteX1" fmla="*/ 12192000 w 12192000"/>
              <a:gd name="connsiteY1" fmla="*/ 0 h 2751013"/>
              <a:gd name="connsiteX2" fmla="*/ 12192000 w 12192000"/>
              <a:gd name="connsiteY2" fmla="*/ 2004422 h 2751013"/>
              <a:gd name="connsiteX3" fmla="*/ 12080283 w 12192000"/>
              <a:gd name="connsiteY3" fmla="*/ 2041753 h 2751013"/>
              <a:gd name="connsiteX4" fmla="*/ 6705600 w 12192000"/>
              <a:gd name="connsiteY4" fmla="*/ 2751013 h 2751013"/>
              <a:gd name="connsiteX5" fmla="*/ 22044 w 12192000"/>
              <a:gd name="connsiteY5" fmla="*/ 1483709 h 2751013"/>
              <a:gd name="connsiteX6" fmla="*/ 0 w 12192000"/>
              <a:gd name="connsiteY6" fmla="*/ 1469997 h 2751013"/>
              <a:gd name="connsiteX7" fmla="*/ 0 w 12192000"/>
              <a:gd name="connsiteY7" fmla="*/ 0 h 275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751013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  <a:outerShdw blurRad="647700" dist="266700" dir="21540000" sx="97000" sy="97000" algn="t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Trading Forex - 1440x810 - Download HD Wallpaper - WallpaperTip">
            <a:extLst>
              <a:ext uri="{FF2B5EF4-FFF2-40B4-BE49-F238E27FC236}">
                <a16:creationId xmlns:a16="http://schemas.microsoft.com/office/drawing/2014/main" id="{CF3EF5E9-17A3-4265-8399-74DA969C2E18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37" b="33137"/>
          <a:stretch/>
        </p:blipFill>
        <p:spPr bwMode="auto">
          <a:xfrm>
            <a:off x="0" y="0"/>
            <a:ext cx="12192000" cy="231309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erson using laptop on white wooden table">
            <a:extLst>
              <a:ext uri="{FF2B5EF4-FFF2-40B4-BE49-F238E27FC236}">
                <a16:creationId xmlns:a16="http://schemas.microsoft.com/office/drawing/2014/main" id="{20588A40-84B8-443F-A68B-6775F77B931D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093" b="31093"/>
          <a:stretch/>
        </p:blipFill>
        <p:spPr bwMode="auto">
          <a:xfrm>
            <a:off x="2" y="3778052"/>
            <a:ext cx="12192001" cy="30799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297C98E-FDEA-47D6-9963-3F16289AF37A}"/>
              </a:ext>
            </a:extLst>
          </p:cNvPr>
          <p:cNvSpPr/>
          <p:nvPr/>
        </p:nvSpPr>
        <p:spPr>
          <a:xfrm rot="5400000">
            <a:off x="4543427" y="-790574"/>
            <a:ext cx="3105147" cy="1219200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alpha val="88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15B8FA1-23AF-44CF-9888-A3B3636749C7}"/>
              </a:ext>
            </a:extLst>
          </p:cNvPr>
          <p:cNvSpPr/>
          <p:nvPr/>
        </p:nvSpPr>
        <p:spPr>
          <a:xfrm>
            <a:off x="0" y="0"/>
            <a:ext cx="12192000" cy="2313094"/>
          </a:xfrm>
          <a:custGeom>
            <a:avLst/>
            <a:gdLst>
              <a:gd name="connsiteX0" fmla="*/ 0 w 12192000"/>
              <a:gd name="connsiteY0" fmla="*/ 0 h 2313094"/>
              <a:gd name="connsiteX1" fmla="*/ 12192000 w 12192000"/>
              <a:gd name="connsiteY1" fmla="*/ 0 h 2313094"/>
              <a:gd name="connsiteX2" fmla="*/ 12192000 w 12192000"/>
              <a:gd name="connsiteY2" fmla="*/ 1338109 h 2313094"/>
              <a:gd name="connsiteX3" fmla="*/ 12186911 w 12192000"/>
              <a:gd name="connsiteY3" fmla="*/ 1340389 h 2313094"/>
              <a:gd name="connsiteX4" fmla="*/ 6096000 w 12192000"/>
              <a:gd name="connsiteY4" fmla="*/ 2313094 h 2313094"/>
              <a:gd name="connsiteX5" fmla="*/ 5089 w 12192000"/>
              <a:gd name="connsiteY5" fmla="*/ 1340389 h 2313094"/>
              <a:gd name="connsiteX6" fmla="*/ 0 w 12192000"/>
              <a:gd name="connsiteY6" fmla="*/ 1338109 h 2313094"/>
              <a:gd name="connsiteX7" fmla="*/ 0 w 12192000"/>
              <a:gd name="connsiteY7" fmla="*/ 0 h 2313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2313094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41000">
                <a:schemeClr val="accent1"/>
              </a:gs>
              <a:gs pos="100000">
                <a:schemeClr val="accent1">
                  <a:alpha val="6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7F9F34-A184-41BC-AD8E-F16AE409B704}"/>
              </a:ext>
            </a:extLst>
          </p:cNvPr>
          <p:cNvSpPr txBox="1"/>
          <p:nvPr/>
        </p:nvSpPr>
        <p:spPr>
          <a:xfrm>
            <a:off x="2372721" y="815286"/>
            <a:ext cx="74465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54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Data Overview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1122EB-9E65-4AF6-B6E2-E8187FBFF400}"/>
              </a:ext>
            </a:extLst>
          </p:cNvPr>
          <p:cNvSpPr/>
          <p:nvPr/>
        </p:nvSpPr>
        <p:spPr>
          <a:xfrm>
            <a:off x="526962" y="3545986"/>
            <a:ext cx="5500914" cy="2634818"/>
          </a:xfrm>
          <a:prstGeom prst="roundRect">
            <a:avLst>
              <a:gd name="adj" fmla="val 6037"/>
            </a:avLst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C32A8E-6499-4474-9E16-95AC9D412D4A}"/>
              </a:ext>
            </a:extLst>
          </p:cNvPr>
          <p:cNvSpPr/>
          <p:nvPr/>
        </p:nvSpPr>
        <p:spPr>
          <a:xfrm>
            <a:off x="1796780" y="3159346"/>
            <a:ext cx="2961280" cy="773280"/>
          </a:xfrm>
          <a:prstGeom prst="roundRect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C04A2B-7337-484A-AFBD-82B43D1E8A3F}"/>
              </a:ext>
            </a:extLst>
          </p:cNvPr>
          <p:cNvSpPr txBox="1"/>
          <p:nvPr/>
        </p:nvSpPr>
        <p:spPr>
          <a:xfrm>
            <a:off x="2309858" y="3284376"/>
            <a:ext cx="19351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IN" sz="28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Source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B4461-8374-4694-AF3E-068E1F9D7AC7}"/>
              </a:ext>
            </a:extLst>
          </p:cNvPr>
          <p:cNvSpPr txBox="1"/>
          <p:nvPr/>
        </p:nvSpPr>
        <p:spPr>
          <a:xfrm>
            <a:off x="614048" y="4139305"/>
            <a:ext cx="5326742" cy="11003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lnSpc>
                <a:spcPct val="120000"/>
              </a:lnSpc>
              <a:spcAft>
                <a:spcPts val="1200"/>
              </a:spcAft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Stocking trading information was sourced </a:t>
            </a:r>
            <a:b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</a:b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from the yahoo API.</a:t>
            </a:r>
          </a:p>
          <a:p>
            <a:pPr algn="ctr" defTabSz="685800">
              <a:lnSpc>
                <a:spcPct val="120000"/>
              </a:lnSpc>
              <a:spcAft>
                <a:spcPts val="1200"/>
              </a:spcAft>
              <a:defRPr/>
            </a:pPr>
            <a:r>
              <a:rPr lang="en-US" sz="160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Entire trading history was included in this project.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2ADFB40-754C-4C47-A545-2B55F590E966}"/>
              </a:ext>
            </a:extLst>
          </p:cNvPr>
          <p:cNvSpPr/>
          <p:nvPr/>
        </p:nvSpPr>
        <p:spPr>
          <a:xfrm>
            <a:off x="6164124" y="3545986"/>
            <a:ext cx="5500914" cy="2634818"/>
          </a:xfrm>
          <a:prstGeom prst="roundRect">
            <a:avLst>
              <a:gd name="adj" fmla="val 6037"/>
            </a:avLst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70BA36-2E9D-475E-8A0A-DC56D0472645}"/>
              </a:ext>
            </a:extLst>
          </p:cNvPr>
          <p:cNvSpPr/>
          <p:nvPr/>
        </p:nvSpPr>
        <p:spPr>
          <a:xfrm>
            <a:off x="7433942" y="3159346"/>
            <a:ext cx="2961280" cy="773280"/>
          </a:xfrm>
          <a:prstGeom prst="roundRect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2">
                <a:alpha val="10000"/>
              </a:schemeClr>
            </a:glow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78AA73-CBEE-417A-87DF-2FDD86F5883E}"/>
              </a:ext>
            </a:extLst>
          </p:cNvPr>
          <p:cNvSpPr txBox="1"/>
          <p:nvPr/>
        </p:nvSpPr>
        <p:spPr>
          <a:xfrm>
            <a:off x="7637141" y="3284376"/>
            <a:ext cx="2554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IN" sz="28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15285-00BE-4248-B206-F94589E31933}"/>
              </a:ext>
            </a:extLst>
          </p:cNvPr>
          <p:cNvSpPr txBox="1"/>
          <p:nvPr/>
        </p:nvSpPr>
        <p:spPr>
          <a:xfrm>
            <a:off x="6251210" y="4139305"/>
            <a:ext cx="5326742" cy="1818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lnSpc>
                <a:spcPct val="120000"/>
              </a:lnSpc>
              <a:spcAft>
                <a:spcPts val="1200"/>
              </a:spcAft>
              <a:defRPr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TSLA is the only company based in North America and the </a:t>
            </a:r>
            <a:b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</a:b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other three companies are based out of China.</a:t>
            </a:r>
          </a:p>
          <a:p>
            <a:pPr algn="ctr" defTabSz="685800">
              <a:lnSpc>
                <a:spcPct val="120000"/>
              </a:lnSpc>
              <a:spcAft>
                <a:spcPts val="1200"/>
              </a:spcAft>
              <a:defRPr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TSLA has been trading for 12 years</a:t>
            </a:r>
          </a:p>
          <a:p>
            <a:pPr algn="ctr" defTabSz="685800">
              <a:lnSpc>
                <a:spcPct val="120000"/>
              </a:lnSpc>
              <a:spcAft>
                <a:spcPts val="1200"/>
              </a:spcAft>
              <a:defRPr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NIO has traded for 3 years</a:t>
            </a:r>
          </a:p>
          <a:p>
            <a:pPr algn="ctr" defTabSz="685800">
              <a:lnSpc>
                <a:spcPct val="120000"/>
              </a:lnSpc>
              <a:spcAft>
                <a:spcPts val="1200"/>
              </a:spcAft>
              <a:defRPr/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cs typeface="Arial" panose="020B0604020202020204" pitchFamily="34" charset="0"/>
              </a:rPr>
              <a:t>Both LI and XPEV have only been trading for a year</a:t>
            </a:r>
          </a:p>
        </p:txBody>
      </p:sp>
      <p:sp>
        <p:nvSpPr>
          <p:cNvPr id="40" name="Slide Number Placeholder 5">
            <a:extLst>
              <a:ext uri="{FF2B5EF4-FFF2-40B4-BE49-F238E27FC236}">
                <a16:creationId xmlns:a16="http://schemas.microsoft.com/office/drawing/2014/main" id="{68E292D1-E240-43A4-8CE3-C8028A5AC428}"/>
              </a:ext>
            </a:extLst>
          </p:cNvPr>
          <p:cNvSpPr txBox="1">
            <a:spLocks/>
          </p:cNvSpPr>
          <p:nvPr/>
        </p:nvSpPr>
        <p:spPr>
          <a:xfrm>
            <a:off x="10972800" y="6356350"/>
            <a:ext cx="1043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26DCF8-B413-4B6A-A417-19AD5C997DD7}" type="slidenum">
              <a:rPr lang="en-US" b="1" smtClean="0">
                <a:latin typeface="+mj-lt"/>
              </a:rPr>
              <a:pPr/>
              <a:t>3</a:t>
            </a:fld>
            <a:endParaRPr lang="en-US" b="1" dirty="0">
              <a:latin typeface="+mj-lt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5B56228-5C2C-43FF-BEC2-333C03A8A58C}"/>
              </a:ext>
            </a:extLst>
          </p:cNvPr>
          <p:cNvCxnSpPr>
            <a:cxnSpLocks/>
          </p:cNvCxnSpPr>
          <p:nvPr/>
        </p:nvCxnSpPr>
        <p:spPr>
          <a:xfrm flipH="1">
            <a:off x="1935066" y="4882857"/>
            <a:ext cx="268470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89B997D-2D15-441E-AA03-920E0AD991E0}"/>
              </a:ext>
            </a:extLst>
          </p:cNvPr>
          <p:cNvCxnSpPr>
            <a:cxnSpLocks/>
          </p:cNvCxnSpPr>
          <p:nvPr/>
        </p:nvCxnSpPr>
        <p:spPr>
          <a:xfrm flipH="1">
            <a:off x="7299960" y="4776177"/>
            <a:ext cx="3223260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88841EE-0925-427B-8868-53BFF02245C1}"/>
              </a:ext>
            </a:extLst>
          </p:cNvPr>
          <p:cNvCxnSpPr>
            <a:cxnSpLocks/>
          </p:cNvCxnSpPr>
          <p:nvPr/>
        </p:nvCxnSpPr>
        <p:spPr>
          <a:xfrm flipH="1">
            <a:off x="7572228" y="5180037"/>
            <a:ext cx="2684707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E66DF99-B32D-47CD-BCD8-42F028EBCCAB}"/>
              </a:ext>
            </a:extLst>
          </p:cNvPr>
          <p:cNvCxnSpPr>
            <a:cxnSpLocks/>
          </p:cNvCxnSpPr>
          <p:nvPr/>
        </p:nvCxnSpPr>
        <p:spPr>
          <a:xfrm flipH="1">
            <a:off x="7886700" y="5591517"/>
            <a:ext cx="2072641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8745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ader Wallpapers - Top Free Trader Backgrounds - WallpaperAccess">
            <a:extLst>
              <a:ext uri="{FF2B5EF4-FFF2-40B4-BE49-F238E27FC236}">
                <a16:creationId xmlns:a16="http://schemas.microsoft.com/office/drawing/2014/main" id="{CB92660E-670A-4C5A-A1A4-5CFC29B39BA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23EED9-8CB4-46A5-998D-973EDD65F186}"/>
              </a:ext>
            </a:extLst>
          </p:cNvPr>
          <p:cNvSpPr/>
          <p:nvPr/>
        </p:nvSpPr>
        <p:spPr>
          <a:xfrm>
            <a:off x="-1" y="0"/>
            <a:ext cx="12192001" cy="6864852"/>
          </a:xfrm>
          <a:prstGeom prst="rect">
            <a:avLst/>
          </a:prstGeom>
          <a:gradFill flip="none" rotWithShape="1">
            <a:gsLst>
              <a:gs pos="41000">
                <a:schemeClr val="accent1"/>
              </a:gs>
              <a:gs pos="100000">
                <a:schemeClr val="accent1">
                  <a:alpha val="6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A6F900E-72C6-4670-9D4F-4589E1309D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4" t="11215" r="29154" b="11215"/>
          <a:stretch/>
        </p:blipFill>
        <p:spPr>
          <a:xfrm>
            <a:off x="7735974" y="-518037"/>
            <a:ext cx="5639410" cy="5829300"/>
          </a:xfrm>
          <a:prstGeom prst="rect">
            <a:avLst/>
          </a:prstGeom>
        </p:spPr>
      </p:pic>
      <p:pic>
        <p:nvPicPr>
          <p:cNvPr id="4102" name="Picture 6" descr="Forex Wallpaper Hd - 1920x1080 Wallpaper - teahub.io">
            <a:extLst>
              <a:ext uri="{FF2B5EF4-FFF2-40B4-BE49-F238E27FC236}">
                <a16:creationId xmlns:a16="http://schemas.microsoft.com/office/drawing/2014/main" id="{66015FD4-E278-483B-9E01-DB6C11121E39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76" b="6776"/>
          <a:stretch/>
        </p:blipFill>
        <p:spPr bwMode="auto">
          <a:xfrm>
            <a:off x="4268788" y="3005138"/>
            <a:ext cx="7923212" cy="38528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F7A8D61-CCB1-42C8-B876-28FB08523D24}"/>
              </a:ext>
            </a:extLst>
          </p:cNvPr>
          <p:cNvSpPr/>
          <p:nvPr/>
        </p:nvSpPr>
        <p:spPr>
          <a:xfrm>
            <a:off x="4269064" y="3004457"/>
            <a:ext cx="7922938" cy="3853543"/>
          </a:xfrm>
          <a:custGeom>
            <a:avLst/>
            <a:gdLst>
              <a:gd name="connsiteX0" fmla="*/ 7664879 w 7664879"/>
              <a:gd name="connsiteY0" fmla="*/ 0 h 3728029"/>
              <a:gd name="connsiteX1" fmla="*/ 7664879 w 7664879"/>
              <a:gd name="connsiteY1" fmla="*/ 3728029 h 3728029"/>
              <a:gd name="connsiteX2" fmla="*/ 0 w 7664879"/>
              <a:gd name="connsiteY2" fmla="*/ 3728029 h 3728029"/>
              <a:gd name="connsiteX3" fmla="*/ 335540 w 7664879"/>
              <a:gd name="connsiteY3" fmla="*/ 3647201 h 3728029"/>
              <a:gd name="connsiteX4" fmla="*/ 3443078 w 7664879"/>
              <a:gd name="connsiteY4" fmla="*/ 2562686 h 3728029"/>
              <a:gd name="connsiteX5" fmla="*/ 7382781 w 7664879"/>
              <a:gd name="connsiteY5" fmla="*/ 229158 h 3728029"/>
              <a:gd name="connsiteX6" fmla="*/ 7664879 w 7664879"/>
              <a:gd name="connsiteY6" fmla="*/ 0 h 372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64879" h="3728029">
                <a:moveTo>
                  <a:pt x="7664879" y="0"/>
                </a:moveTo>
                <a:lnTo>
                  <a:pt x="7664879" y="3728029"/>
                </a:lnTo>
                <a:lnTo>
                  <a:pt x="0" y="3728029"/>
                </a:lnTo>
                <a:lnTo>
                  <a:pt x="335540" y="3647201"/>
                </a:lnTo>
                <a:cubicBezTo>
                  <a:pt x="1341087" y="3391444"/>
                  <a:pt x="2389527" y="3030158"/>
                  <a:pt x="3443078" y="2562686"/>
                </a:cubicBezTo>
                <a:cubicBezTo>
                  <a:pt x="4948151" y="1894869"/>
                  <a:pt x="6285549" y="1089373"/>
                  <a:pt x="7382781" y="229158"/>
                </a:cubicBezTo>
                <a:lnTo>
                  <a:pt x="7664879" y="0"/>
                </a:lnTo>
                <a:close/>
              </a:path>
            </a:pathLst>
          </a:custGeom>
          <a:gradFill flip="none" rotWithShape="1">
            <a:gsLst>
              <a:gs pos="47000">
                <a:schemeClr val="bg2"/>
              </a:gs>
              <a:gs pos="100000">
                <a:schemeClr val="bg2">
                  <a:alpha val="8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8C840-D06B-41B9-9E54-29E68C4F89A5}"/>
              </a:ext>
            </a:extLst>
          </p:cNvPr>
          <p:cNvSpPr txBox="1"/>
          <p:nvPr/>
        </p:nvSpPr>
        <p:spPr>
          <a:xfrm>
            <a:off x="656859" y="1550938"/>
            <a:ext cx="721042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+mj-lt"/>
              </a:rPr>
              <a:t>Exploratory Data Analysis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2BDFE-1D6A-4624-AA6A-97753BC4406B}"/>
              </a:ext>
            </a:extLst>
          </p:cNvPr>
          <p:cNvGrpSpPr/>
          <p:nvPr/>
        </p:nvGrpSpPr>
        <p:grpSpPr>
          <a:xfrm rot="10800000" flipV="1">
            <a:off x="-1" y="4730945"/>
            <a:ext cx="3873775" cy="2127053"/>
            <a:chOff x="3283682" y="1966526"/>
            <a:chExt cx="8908320" cy="489147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974150-D008-43E9-BDEE-C7955726280C}"/>
                </a:ext>
              </a:extLst>
            </p:cNvPr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>
                <a:gd name="connsiteX0" fmla="*/ 7664879 w 7664879"/>
                <a:gd name="connsiteY0" fmla="*/ 0 h 3728029"/>
                <a:gd name="connsiteX1" fmla="*/ 7664879 w 7664879"/>
                <a:gd name="connsiteY1" fmla="*/ 3728029 h 3728029"/>
                <a:gd name="connsiteX2" fmla="*/ 0 w 7664879"/>
                <a:gd name="connsiteY2" fmla="*/ 3728029 h 3728029"/>
                <a:gd name="connsiteX3" fmla="*/ 335540 w 7664879"/>
                <a:gd name="connsiteY3" fmla="*/ 3647201 h 3728029"/>
                <a:gd name="connsiteX4" fmla="*/ 3443078 w 7664879"/>
                <a:gd name="connsiteY4" fmla="*/ 2562686 h 3728029"/>
                <a:gd name="connsiteX5" fmla="*/ 7382781 w 7664879"/>
                <a:gd name="connsiteY5" fmla="*/ 229158 h 3728029"/>
                <a:gd name="connsiteX6" fmla="*/ 7664879 w 7664879"/>
                <a:gd name="connsiteY6" fmla="*/ 0 h 372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4879" h="3728029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299841-7329-4CD1-A3AA-B0AA089A93B8}"/>
                </a:ext>
              </a:extLst>
            </p:cNvPr>
            <p:cNvSpPr/>
            <p:nvPr/>
          </p:nvSpPr>
          <p:spPr>
            <a:xfrm>
              <a:off x="3873777" y="2290542"/>
              <a:ext cx="8318223" cy="4567458"/>
            </a:xfrm>
            <a:custGeom>
              <a:avLst/>
              <a:gdLst>
                <a:gd name="connsiteX0" fmla="*/ 8908319 w 8908319"/>
                <a:gd name="connsiteY0" fmla="*/ 0 h 4891474"/>
                <a:gd name="connsiteX1" fmla="*/ 8908319 w 8908319"/>
                <a:gd name="connsiteY1" fmla="*/ 1163445 h 4891474"/>
                <a:gd name="connsiteX2" fmla="*/ 8626221 w 8908319"/>
                <a:gd name="connsiteY2" fmla="*/ 1392603 h 4891474"/>
                <a:gd name="connsiteX3" fmla="*/ 4686518 w 8908319"/>
                <a:gd name="connsiteY3" fmla="*/ 3726131 h 4891474"/>
                <a:gd name="connsiteX4" fmla="*/ 1578980 w 8908319"/>
                <a:gd name="connsiteY4" fmla="*/ 4810646 h 4891474"/>
                <a:gd name="connsiteX5" fmla="*/ 1243440 w 8908319"/>
                <a:gd name="connsiteY5" fmla="*/ 4891474 h 4891474"/>
                <a:gd name="connsiteX6" fmla="*/ 0 w 8908319"/>
                <a:gd name="connsiteY6" fmla="*/ 4891474 h 4891474"/>
                <a:gd name="connsiteX7" fmla="*/ 125312 w 8908319"/>
                <a:gd name="connsiteY7" fmla="*/ 4863837 h 4891474"/>
                <a:gd name="connsiteX8" fmla="*/ 3447654 w 8908319"/>
                <a:gd name="connsiteY8" fmla="*/ 3726131 h 4891474"/>
                <a:gd name="connsiteX9" fmla="*/ 8844018 w 8908319"/>
                <a:gd name="connsiteY9" fmla="*/ 71611 h 4891474"/>
                <a:gd name="connsiteX10" fmla="*/ 8908319 w 8908319"/>
                <a:gd name="connsiteY10" fmla="*/ 0 h 48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319" h="4891474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glow rad="228600">
                <a:schemeClr val="accent2">
                  <a:alpha val="10000"/>
                </a:schemeClr>
              </a:glow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E829F4-CDCB-41B3-B74C-253C642C3573}"/>
                </a:ext>
              </a:extLst>
            </p:cNvPr>
            <p:cNvSpPr/>
            <p:nvPr/>
          </p:nvSpPr>
          <p:spPr>
            <a:xfrm>
              <a:off x="3283682" y="1966526"/>
              <a:ext cx="8908319" cy="4891474"/>
            </a:xfrm>
            <a:custGeom>
              <a:avLst/>
              <a:gdLst>
                <a:gd name="connsiteX0" fmla="*/ 8908319 w 8908319"/>
                <a:gd name="connsiteY0" fmla="*/ 0 h 4891474"/>
                <a:gd name="connsiteX1" fmla="*/ 8908319 w 8908319"/>
                <a:gd name="connsiteY1" fmla="*/ 1163445 h 4891474"/>
                <a:gd name="connsiteX2" fmla="*/ 8626221 w 8908319"/>
                <a:gd name="connsiteY2" fmla="*/ 1392603 h 4891474"/>
                <a:gd name="connsiteX3" fmla="*/ 4686518 w 8908319"/>
                <a:gd name="connsiteY3" fmla="*/ 3726131 h 4891474"/>
                <a:gd name="connsiteX4" fmla="*/ 1578980 w 8908319"/>
                <a:gd name="connsiteY4" fmla="*/ 4810646 h 4891474"/>
                <a:gd name="connsiteX5" fmla="*/ 1243440 w 8908319"/>
                <a:gd name="connsiteY5" fmla="*/ 4891474 h 4891474"/>
                <a:gd name="connsiteX6" fmla="*/ 0 w 8908319"/>
                <a:gd name="connsiteY6" fmla="*/ 4891474 h 4891474"/>
                <a:gd name="connsiteX7" fmla="*/ 125312 w 8908319"/>
                <a:gd name="connsiteY7" fmla="*/ 4863837 h 4891474"/>
                <a:gd name="connsiteX8" fmla="*/ 3447654 w 8908319"/>
                <a:gd name="connsiteY8" fmla="*/ 3726131 h 4891474"/>
                <a:gd name="connsiteX9" fmla="*/ 8844018 w 8908319"/>
                <a:gd name="connsiteY9" fmla="*/ 71611 h 4891474"/>
                <a:gd name="connsiteX10" fmla="*/ 8908319 w 8908319"/>
                <a:gd name="connsiteY10" fmla="*/ 0 h 48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319" h="4891474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glow rad="228600">
                <a:schemeClr val="accent2">
                  <a:alpha val="10000"/>
                </a:schemeClr>
              </a:glow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A8A58B6-3B37-465E-AB10-05201B383A7A}"/>
              </a:ext>
            </a:extLst>
          </p:cNvPr>
          <p:cNvSpPr/>
          <p:nvPr/>
        </p:nvSpPr>
        <p:spPr>
          <a:xfrm>
            <a:off x="3873777" y="2290542"/>
            <a:ext cx="8318223" cy="4567458"/>
          </a:xfrm>
          <a:custGeom>
            <a:avLst/>
            <a:gdLst>
              <a:gd name="connsiteX0" fmla="*/ 8908319 w 8908319"/>
              <a:gd name="connsiteY0" fmla="*/ 0 h 4891474"/>
              <a:gd name="connsiteX1" fmla="*/ 8908319 w 8908319"/>
              <a:gd name="connsiteY1" fmla="*/ 1163445 h 4891474"/>
              <a:gd name="connsiteX2" fmla="*/ 8626221 w 8908319"/>
              <a:gd name="connsiteY2" fmla="*/ 1392603 h 4891474"/>
              <a:gd name="connsiteX3" fmla="*/ 4686518 w 8908319"/>
              <a:gd name="connsiteY3" fmla="*/ 3726131 h 4891474"/>
              <a:gd name="connsiteX4" fmla="*/ 1578980 w 8908319"/>
              <a:gd name="connsiteY4" fmla="*/ 4810646 h 4891474"/>
              <a:gd name="connsiteX5" fmla="*/ 1243440 w 8908319"/>
              <a:gd name="connsiteY5" fmla="*/ 4891474 h 4891474"/>
              <a:gd name="connsiteX6" fmla="*/ 0 w 8908319"/>
              <a:gd name="connsiteY6" fmla="*/ 4891474 h 4891474"/>
              <a:gd name="connsiteX7" fmla="*/ 125312 w 8908319"/>
              <a:gd name="connsiteY7" fmla="*/ 4863837 h 4891474"/>
              <a:gd name="connsiteX8" fmla="*/ 3447654 w 8908319"/>
              <a:gd name="connsiteY8" fmla="*/ 3726131 h 4891474"/>
              <a:gd name="connsiteX9" fmla="*/ 8844018 w 8908319"/>
              <a:gd name="connsiteY9" fmla="*/ 71611 h 4891474"/>
              <a:gd name="connsiteX10" fmla="*/ 8908319 w 8908319"/>
              <a:gd name="connsiteY10" fmla="*/ 0 h 48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8319" h="4891474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7B8FB57-E730-4044-8297-F3150DD72C5D}"/>
              </a:ext>
            </a:extLst>
          </p:cNvPr>
          <p:cNvSpPr/>
          <p:nvPr/>
        </p:nvSpPr>
        <p:spPr>
          <a:xfrm>
            <a:off x="3283682" y="1966526"/>
            <a:ext cx="8908319" cy="4891474"/>
          </a:xfrm>
          <a:custGeom>
            <a:avLst/>
            <a:gdLst>
              <a:gd name="connsiteX0" fmla="*/ 8908319 w 8908319"/>
              <a:gd name="connsiteY0" fmla="*/ 0 h 4891474"/>
              <a:gd name="connsiteX1" fmla="*/ 8908319 w 8908319"/>
              <a:gd name="connsiteY1" fmla="*/ 1163445 h 4891474"/>
              <a:gd name="connsiteX2" fmla="*/ 8626221 w 8908319"/>
              <a:gd name="connsiteY2" fmla="*/ 1392603 h 4891474"/>
              <a:gd name="connsiteX3" fmla="*/ 4686518 w 8908319"/>
              <a:gd name="connsiteY3" fmla="*/ 3726131 h 4891474"/>
              <a:gd name="connsiteX4" fmla="*/ 1578980 w 8908319"/>
              <a:gd name="connsiteY4" fmla="*/ 4810646 h 4891474"/>
              <a:gd name="connsiteX5" fmla="*/ 1243440 w 8908319"/>
              <a:gd name="connsiteY5" fmla="*/ 4891474 h 4891474"/>
              <a:gd name="connsiteX6" fmla="*/ 0 w 8908319"/>
              <a:gd name="connsiteY6" fmla="*/ 4891474 h 4891474"/>
              <a:gd name="connsiteX7" fmla="*/ 125312 w 8908319"/>
              <a:gd name="connsiteY7" fmla="*/ 4863837 h 4891474"/>
              <a:gd name="connsiteX8" fmla="*/ 3447654 w 8908319"/>
              <a:gd name="connsiteY8" fmla="*/ 3726131 h 4891474"/>
              <a:gd name="connsiteX9" fmla="*/ 8844018 w 8908319"/>
              <a:gd name="connsiteY9" fmla="*/ 71611 h 4891474"/>
              <a:gd name="connsiteX10" fmla="*/ 8908319 w 8908319"/>
              <a:gd name="connsiteY10" fmla="*/ 0 h 48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8319" h="4891474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  <a:outerShdw blurRad="647700" dist="266700" dir="14400000" sx="97000" sy="97000" algn="t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006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ock Market Or Forex Trading Graph In Graphic Concept | Stock market  graph, Forex trading, Trading charts">
            <a:extLst>
              <a:ext uri="{FF2B5EF4-FFF2-40B4-BE49-F238E27FC236}">
                <a16:creationId xmlns:a16="http://schemas.microsoft.com/office/drawing/2014/main" id="{EBB12DEE-B8A7-4A6C-81CB-09B9CAA48FDB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9" b="777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1A00CC9A-49FB-4296-91E1-99E1BBEE06EC}"/>
              </a:ext>
            </a:extLst>
          </p:cNvPr>
          <p:cNvSpPr/>
          <p:nvPr/>
        </p:nvSpPr>
        <p:spPr>
          <a:xfrm>
            <a:off x="-1" y="0"/>
            <a:ext cx="12192001" cy="6864852"/>
          </a:xfrm>
          <a:prstGeom prst="rect">
            <a:avLst/>
          </a:prstGeom>
          <a:gradFill flip="none" rotWithShape="1">
            <a:gsLst>
              <a:gs pos="41000">
                <a:schemeClr val="accent1"/>
              </a:gs>
              <a:gs pos="100000">
                <a:schemeClr val="accent1">
                  <a:alpha val="6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21D1C-340F-4FAA-970F-6195CD450229}"/>
              </a:ext>
            </a:extLst>
          </p:cNvPr>
          <p:cNvSpPr txBox="1"/>
          <p:nvPr/>
        </p:nvSpPr>
        <p:spPr>
          <a:xfrm>
            <a:off x="1799771" y="455269"/>
            <a:ext cx="8592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36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Feature Correlations With Price Close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3D8D666-EEDB-4EC3-8D0E-DD166F7A0344}"/>
              </a:ext>
            </a:extLst>
          </p:cNvPr>
          <p:cNvSpPr/>
          <p:nvPr/>
        </p:nvSpPr>
        <p:spPr>
          <a:xfrm>
            <a:off x="762841" y="1609981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FEE409-D01E-4DE8-8EB9-D9AF61DD13CB}"/>
              </a:ext>
            </a:extLst>
          </p:cNvPr>
          <p:cNvSpPr/>
          <p:nvPr/>
        </p:nvSpPr>
        <p:spPr>
          <a:xfrm>
            <a:off x="1408632" y="1365239"/>
            <a:ext cx="3966124" cy="489484"/>
          </a:xfrm>
          <a:prstGeom prst="roundRect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2CF5AA5-80CE-496C-BA89-465B6AB05EA1}"/>
              </a:ext>
            </a:extLst>
          </p:cNvPr>
          <p:cNvSpPr/>
          <p:nvPr/>
        </p:nvSpPr>
        <p:spPr>
          <a:xfrm>
            <a:off x="6171454" y="1609981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9EE5A8-CD61-45C3-9FFA-C63E5486F826}"/>
              </a:ext>
            </a:extLst>
          </p:cNvPr>
          <p:cNvSpPr/>
          <p:nvPr/>
        </p:nvSpPr>
        <p:spPr>
          <a:xfrm>
            <a:off x="6817245" y="1365239"/>
            <a:ext cx="3966124" cy="489484"/>
          </a:xfrm>
          <a:prstGeom prst="roundRect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1C91363-A9CA-4839-8B95-CDEFEDA8FD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0878439"/>
              </p:ext>
            </p:extLst>
          </p:nvPr>
        </p:nvGraphicFramePr>
        <p:xfrm>
          <a:off x="1032646" y="2293621"/>
          <a:ext cx="4718097" cy="1459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532029C-94C9-4353-8895-CEC05A9F5C46}"/>
              </a:ext>
            </a:extLst>
          </p:cNvPr>
          <p:cNvSpPr txBox="1"/>
          <p:nvPr/>
        </p:nvSpPr>
        <p:spPr>
          <a:xfrm>
            <a:off x="1839751" y="1409925"/>
            <a:ext cx="3103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IN" sz="20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TSLA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71CA43-7236-44F1-9C2E-CEC5CD1335C8}"/>
              </a:ext>
            </a:extLst>
          </p:cNvPr>
          <p:cNvSpPr txBox="1"/>
          <p:nvPr/>
        </p:nvSpPr>
        <p:spPr>
          <a:xfrm>
            <a:off x="1839751" y="2034695"/>
            <a:ext cx="31038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IN" sz="12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Correlation of Close</a:t>
            </a:r>
          </a:p>
        </p:txBody>
      </p:sp>
      <p:graphicFrame>
        <p:nvGraphicFramePr>
          <p:cNvPr id="30" name="Chart 29">
            <a:extLst>
              <a:ext uri="{FF2B5EF4-FFF2-40B4-BE49-F238E27FC236}">
                <a16:creationId xmlns:a16="http://schemas.microsoft.com/office/drawing/2014/main" id="{028536AD-A81D-4F0A-AEF6-9C77F77DE4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5945984"/>
              </p:ext>
            </p:extLst>
          </p:nvPr>
        </p:nvGraphicFramePr>
        <p:xfrm>
          <a:off x="6441259" y="2293621"/>
          <a:ext cx="4718097" cy="1459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C52CCF96-733A-4467-ABC0-C9FABD47FAA8}"/>
              </a:ext>
            </a:extLst>
          </p:cNvPr>
          <p:cNvSpPr txBox="1"/>
          <p:nvPr/>
        </p:nvSpPr>
        <p:spPr>
          <a:xfrm>
            <a:off x="7248364" y="2034695"/>
            <a:ext cx="31038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IN" sz="12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Correlation of Close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F66279-CCC9-421E-8F21-0140F2978A4A}"/>
              </a:ext>
            </a:extLst>
          </p:cNvPr>
          <p:cNvSpPr txBox="1"/>
          <p:nvPr/>
        </p:nvSpPr>
        <p:spPr>
          <a:xfrm>
            <a:off x="7248364" y="1409925"/>
            <a:ext cx="3103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20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LI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30F5E3B-DDB4-441A-9FD7-A4E5BD36BC2B}"/>
              </a:ext>
            </a:extLst>
          </p:cNvPr>
          <p:cNvSpPr/>
          <p:nvPr/>
        </p:nvSpPr>
        <p:spPr>
          <a:xfrm>
            <a:off x="762841" y="4245242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FC42AEE-1607-41F1-A5E3-61FFDDB05EF4}"/>
              </a:ext>
            </a:extLst>
          </p:cNvPr>
          <p:cNvSpPr/>
          <p:nvPr/>
        </p:nvSpPr>
        <p:spPr>
          <a:xfrm>
            <a:off x="1408632" y="4000500"/>
            <a:ext cx="3966124" cy="489484"/>
          </a:xfrm>
          <a:prstGeom prst="roundRect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D008462-9EBF-4431-BD6E-30529141F294}"/>
              </a:ext>
            </a:extLst>
          </p:cNvPr>
          <p:cNvSpPr/>
          <p:nvPr/>
        </p:nvSpPr>
        <p:spPr>
          <a:xfrm>
            <a:off x="6171454" y="4245242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AF22EAA-F1E5-4573-9672-90E9DB546433}"/>
              </a:ext>
            </a:extLst>
          </p:cNvPr>
          <p:cNvSpPr/>
          <p:nvPr/>
        </p:nvSpPr>
        <p:spPr>
          <a:xfrm>
            <a:off x="6817245" y="4000500"/>
            <a:ext cx="3966124" cy="489484"/>
          </a:xfrm>
          <a:prstGeom prst="roundRect">
            <a:avLst/>
          </a:pr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8" name="Chart 37">
            <a:extLst>
              <a:ext uri="{FF2B5EF4-FFF2-40B4-BE49-F238E27FC236}">
                <a16:creationId xmlns:a16="http://schemas.microsoft.com/office/drawing/2014/main" id="{06D3FB4A-1D2B-47A3-B740-E10567A036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425669"/>
              </p:ext>
            </p:extLst>
          </p:nvPr>
        </p:nvGraphicFramePr>
        <p:xfrm>
          <a:off x="1032646" y="4928882"/>
          <a:ext cx="4718097" cy="1459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9" name="TextBox 38">
            <a:extLst>
              <a:ext uri="{FF2B5EF4-FFF2-40B4-BE49-F238E27FC236}">
                <a16:creationId xmlns:a16="http://schemas.microsoft.com/office/drawing/2014/main" id="{BD96AD56-C452-41F5-817F-8314622344EA}"/>
              </a:ext>
            </a:extLst>
          </p:cNvPr>
          <p:cNvSpPr txBox="1"/>
          <p:nvPr/>
        </p:nvSpPr>
        <p:spPr>
          <a:xfrm>
            <a:off x="1839751" y="4045186"/>
            <a:ext cx="3103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20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NIO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1DCBE19-4C7D-444D-B85C-3F02FD6E0923}"/>
              </a:ext>
            </a:extLst>
          </p:cNvPr>
          <p:cNvSpPr txBox="1"/>
          <p:nvPr/>
        </p:nvSpPr>
        <p:spPr>
          <a:xfrm>
            <a:off x="1839751" y="4669956"/>
            <a:ext cx="31038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IN" sz="12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Correlation of Close</a:t>
            </a:r>
          </a:p>
        </p:txBody>
      </p:sp>
      <p:graphicFrame>
        <p:nvGraphicFramePr>
          <p:cNvPr id="41" name="Chart 40">
            <a:extLst>
              <a:ext uri="{FF2B5EF4-FFF2-40B4-BE49-F238E27FC236}">
                <a16:creationId xmlns:a16="http://schemas.microsoft.com/office/drawing/2014/main" id="{F1CADB90-DC57-46D2-9AD4-95EA0F4F18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5166556"/>
              </p:ext>
            </p:extLst>
          </p:nvPr>
        </p:nvGraphicFramePr>
        <p:xfrm>
          <a:off x="6441259" y="4928882"/>
          <a:ext cx="4718097" cy="1459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F2C66621-801D-4C0D-BA31-C8138849681D}"/>
              </a:ext>
            </a:extLst>
          </p:cNvPr>
          <p:cNvSpPr txBox="1"/>
          <p:nvPr/>
        </p:nvSpPr>
        <p:spPr>
          <a:xfrm>
            <a:off x="7248364" y="4669956"/>
            <a:ext cx="31038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IN" sz="12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Correlation of Close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3AC3AA-8B5A-4B0E-87CB-ED5CFF535B59}"/>
              </a:ext>
            </a:extLst>
          </p:cNvPr>
          <p:cNvSpPr txBox="1"/>
          <p:nvPr/>
        </p:nvSpPr>
        <p:spPr>
          <a:xfrm>
            <a:off x="7248364" y="4045186"/>
            <a:ext cx="3103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20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XPEV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38A1027-A0E5-4C54-90D1-3A2027561FAC}"/>
              </a:ext>
            </a:extLst>
          </p:cNvPr>
          <p:cNvGrpSpPr/>
          <p:nvPr/>
        </p:nvGrpSpPr>
        <p:grpSpPr>
          <a:xfrm>
            <a:off x="9829800" y="5560936"/>
            <a:ext cx="2362202" cy="1297063"/>
            <a:chOff x="3283682" y="1966526"/>
            <a:chExt cx="8908320" cy="4891474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C95CB7A-C611-40A4-AD6E-9F705AB35A2B}"/>
                </a:ext>
              </a:extLst>
            </p:cNvPr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>
                <a:gd name="connsiteX0" fmla="*/ 7664879 w 7664879"/>
                <a:gd name="connsiteY0" fmla="*/ 0 h 3728029"/>
                <a:gd name="connsiteX1" fmla="*/ 7664879 w 7664879"/>
                <a:gd name="connsiteY1" fmla="*/ 3728029 h 3728029"/>
                <a:gd name="connsiteX2" fmla="*/ 0 w 7664879"/>
                <a:gd name="connsiteY2" fmla="*/ 3728029 h 3728029"/>
                <a:gd name="connsiteX3" fmla="*/ 335540 w 7664879"/>
                <a:gd name="connsiteY3" fmla="*/ 3647201 h 3728029"/>
                <a:gd name="connsiteX4" fmla="*/ 3443078 w 7664879"/>
                <a:gd name="connsiteY4" fmla="*/ 2562686 h 3728029"/>
                <a:gd name="connsiteX5" fmla="*/ 7382781 w 7664879"/>
                <a:gd name="connsiteY5" fmla="*/ 229158 h 3728029"/>
                <a:gd name="connsiteX6" fmla="*/ 7664879 w 7664879"/>
                <a:gd name="connsiteY6" fmla="*/ 0 h 372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4879" h="3728029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90000"/>
                    <a:lumOff val="10000"/>
                  </a:schemeClr>
                </a:gs>
                <a:gs pos="46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0997CB7-6A47-4000-94FC-BC5D7233E141}"/>
                </a:ext>
              </a:extLst>
            </p:cNvPr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6B5CBDF9-66E6-402F-AB21-BBAFE005B965}"/>
                  </a:ext>
                </a:extLst>
              </p:cNvPr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>
                  <a:gd name="connsiteX0" fmla="*/ 8908319 w 8908319"/>
                  <a:gd name="connsiteY0" fmla="*/ 0 h 4891474"/>
                  <a:gd name="connsiteX1" fmla="*/ 8908319 w 8908319"/>
                  <a:gd name="connsiteY1" fmla="*/ 1163445 h 4891474"/>
                  <a:gd name="connsiteX2" fmla="*/ 8626221 w 8908319"/>
                  <a:gd name="connsiteY2" fmla="*/ 1392603 h 4891474"/>
                  <a:gd name="connsiteX3" fmla="*/ 4686518 w 8908319"/>
                  <a:gd name="connsiteY3" fmla="*/ 3726131 h 4891474"/>
                  <a:gd name="connsiteX4" fmla="*/ 1578980 w 8908319"/>
                  <a:gd name="connsiteY4" fmla="*/ 4810646 h 4891474"/>
                  <a:gd name="connsiteX5" fmla="*/ 1243440 w 8908319"/>
                  <a:gd name="connsiteY5" fmla="*/ 4891474 h 4891474"/>
                  <a:gd name="connsiteX6" fmla="*/ 0 w 8908319"/>
                  <a:gd name="connsiteY6" fmla="*/ 4891474 h 4891474"/>
                  <a:gd name="connsiteX7" fmla="*/ 125312 w 8908319"/>
                  <a:gd name="connsiteY7" fmla="*/ 4863837 h 4891474"/>
                  <a:gd name="connsiteX8" fmla="*/ 3447654 w 8908319"/>
                  <a:gd name="connsiteY8" fmla="*/ 3726131 h 4891474"/>
                  <a:gd name="connsiteX9" fmla="*/ 8844018 w 8908319"/>
                  <a:gd name="connsiteY9" fmla="*/ 71611 h 4891474"/>
                  <a:gd name="connsiteX10" fmla="*/ 8908319 w 8908319"/>
                  <a:gd name="connsiteY10" fmla="*/ 0 h 489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08319" h="4891474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3">
                    <a:alpha val="1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D1CCD12-6A74-4DA4-940C-D6959FA661D1}"/>
                  </a:ext>
                </a:extLst>
              </p:cNvPr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>
                  <a:gd name="connsiteX0" fmla="*/ 8908319 w 8908319"/>
                  <a:gd name="connsiteY0" fmla="*/ 0 h 4891474"/>
                  <a:gd name="connsiteX1" fmla="*/ 8908319 w 8908319"/>
                  <a:gd name="connsiteY1" fmla="*/ 1163445 h 4891474"/>
                  <a:gd name="connsiteX2" fmla="*/ 8626221 w 8908319"/>
                  <a:gd name="connsiteY2" fmla="*/ 1392603 h 4891474"/>
                  <a:gd name="connsiteX3" fmla="*/ 4686518 w 8908319"/>
                  <a:gd name="connsiteY3" fmla="*/ 3726131 h 4891474"/>
                  <a:gd name="connsiteX4" fmla="*/ 1578980 w 8908319"/>
                  <a:gd name="connsiteY4" fmla="*/ 4810646 h 4891474"/>
                  <a:gd name="connsiteX5" fmla="*/ 1243440 w 8908319"/>
                  <a:gd name="connsiteY5" fmla="*/ 4891474 h 4891474"/>
                  <a:gd name="connsiteX6" fmla="*/ 0 w 8908319"/>
                  <a:gd name="connsiteY6" fmla="*/ 4891474 h 4891474"/>
                  <a:gd name="connsiteX7" fmla="*/ 125312 w 8908319"/>
                  <a:gd name="connsiteY7" fmla="*/ 4863837 h 4891474"/>
                  <a:gd name="connsiteX8" fmla="*/ 3447654 w 8908319"/>
                  <a:gd name="connsiteY8" fmla="*/ 3726131 h 4891474"/>
                  <a:gd name="connsiteX9" fmla="*/ 8844018 w 8908319"/>
                  <a:gd name="connsiteY9" fmla="*/ 71611 h 4891474"/>
                  <a:gd name="connsiteX10" fmla="*/ 8908319 w 8908319"/>
                  <a:gd name="connsiteY10" fmla="*/ 0 h 489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08319" h="4891474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3"/>
                  </a:gs>
                  <a:gs pos="0">
                    <a:schemeClr val="accent3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3">
                    <a:alpha val="10000"/>
                  </a:schemeClr>
                </a:glow>
                <a:outerShdw blurRad="647700" dist="266700" dir="14400000" sx="97000" sy="97000" algn="t" rotWithShape="0">
                  <a:schemeClr val="tx2">
                    <a:alpha val="3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BA58465-8C24-4026-8888-40D2CF2B3402}"/>
              </a:ext>
            </a:extLst>
          </p:cNvPr>
          <p:cNvGrpSpPr/>
          <p:nvPr/>
        </p:nvGrpSpPr>
        <p:grpSpPr>
          <a:xfrm rot="10800000">
            <a:off x="1" y="0"/>
            <a:ext cx="2362202" cy="1297063"/>
            <a:chOff x="3283682" y="1966526"/>
            <a:chExt cx="8908320" cy="4891474"/>
          </a:xfrm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C5B24472-E23B-4C39-81D7-F4664D96E299}"/>
                </a:ext>
              </a:extLst>
            </p:cNvPr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>
                <a:gd name="connsiteX0" fmla="*/ 7664879 w 7664879"/>
                <a:gd name="connsiteY0" fmla="*/ 0 h 3728029"/>
                <a:gd name="connsiteX1" fmla="*/ 7664879 w 7664879"/>
                <a:gd name="connsiteY1" fmla="*/ 3728029 h 3728029"/>
                <a:gd name="connsiteX2" fmla="*/ 0 w 7664879"/>
                <a:gd name="connsiteY2" fmla="*/ 3728029 h 3728029"/>
                <a:gd name="connsiteX3" fmla="*/ 335540 w 7664879"/>
                <a:gd name="connsiteY3" fmla="*/ 3647201 h 3728029"/>
                <a:gd name="connsiteX4" fmla="*/ 3443078 w 7664879"/>
                <a:gd name="connsiteY4" fmla="*/ 2562686 h 3728029"/>
                <a:gd name="connsiteX5" fmla="*/ 7382781 w 7664879"/>
                <a:gd name="connsiteY5" fmla="*/ 229158 h 3728029"/>
                <a:gd name="connsiteX6" fmla="*/ 7664879 w 7664879"/>
                <a:gd name="connsiteY6" fmla="*/ 0 h 372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4879" h="3728029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accent1">
                    <a:lumMod val="90000"/>
                    <a:lumOff val="10000"/>
                  </a:schemeClr>
                </a:gs>
                <a:gs pos="46000">
                  <a:schemeClr val="accent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CE3DE93-2EC5-45FF-A1D3-AF52138788B6}"/>
                </a:ext>
              </a:extLst>
            </p:cNvPr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14C20F4-4E34-4503-8FEA-20CD617A799C}"/>
                  </a:ext>
                </a:extLst>
              </p:cNvPr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>
                  <a:gd name="connsiteX0" fmla="*/ 8908319 w 8908319"/>
                  <a:gd name="connsiteY0" fmla="*/ 0 h 4891474"/>
                  <a:gd name="connsiteX1" fmla="*/ 8908319 w 8908319"/>
                  <a:gd name="connsiteY1" fmla="*/ 1163445 h 4891474"/>
                  <a:gd name="connsiteX2" fmla="*/ 8626221 w 8908319"/>
                  <a:gd name="connsiteY2" fmla="*/ 1392603 h 4891474"/>
                  <a:gd name="connsiteX3" fmla="*/ 4686518 w 8908319"/>
                  <a:gd name="connsiteY3" fmla="*/ 3726131 h 4891474"/>
                  <a:gd name="connsiteX4" fmla="*/ 1578980 w 8908319"/>
                  <a:gd name="connsiteY4" fmla="*/ 4810646 h 4891474"/>
                  <a:gd name="connsiteX5" fmla="*/ 1243440 w 8908319"/>
                  <a:gd name="connsiteY5" fmla="*/ 4891474 h 4891474"/>
                  <a:gd name="connsiteX6" fmla="*/ 0 w 8908319"/>
                  <a:gd name="connsiteY6" fmla="*/ 4891474 h 4891474"/>
                  <a:gd name="connsiteX7" fmla="*/ 125312 w 8908319"/>
                  <a:gd name="connsiteY7" fmla="*/ 4863837 h 4891474"/>
                  <a:gd name="connsiteX8" fmla="*/ 3447654 w 8908319"/>
                  <a:gd name="connsiteY8" fmla="*/ 3726131 h 4891474"/>
                  <a:gd name="connsiteX9" fmla="*/ 8844018 w 8908319"/>
                  <a:gd name="connsiteY9" fmla="*/ 71611 h 4891474"/>
                  <a:gd name="connsiteX10" fmla="*/ 8908319 w 8908319"/>
                  <a:gd name="connsiteY10" fmla="*/ 0 h 489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08319" h="4891474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2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2">
                    <a:alpha val="10000"/>
                  </a:schemeClr>
                </a:glow>
                <a:outerShdw blurRad="2540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1E7770D-94C4-4D2C-9FF2-6BB0F0E3BF32}"/>
                  </a:ext>
                </a:extLst>
              </p:cNvPr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>
                  <a:gd name="connsiteX0" fmla="*/ 8908319 w 8908319"/>
                  <a:gd name="connsiteY0" fmla="*/ 0 h 4891474"/>
                  <a:gd name="connsiteX1" fmla="*/ 8908319 w 8908319"/>
                  <a:gd name="connsiteY1" fmla="*/ 1163445 h 4891474"/>
                  <a:gd name="connsiteX2" fmla="*/ 8626221 w 8908319"/>
                  <a:gd name="connsiteY2" fmla="*/ 1392603 h 4891474"/>
                  <a:gd name="connsiteX3" fmla="*/ 4686518 w 8908319"/>
                  <a:gd name="connsiteY3" fmla="*/ 3726131 h 4891474"/>
                  <a:gd name="connsiteX4" fmla="*/ 1578980 w 8908319"/>
                  <a:gd name="connsiteY4" fmla="*/ 4810646 h 4891474"/>
                  <a:gd name="connsiteX5" fmla="*/ 1243440 w 8908319"/>
                  <a:gd name="connsiteY5" fmla="*/ 4891474 h 4891474"/>
                  <a:gd name="connsiteX6" fmla="*/ 0 w 8908319"/>
                  <a:gd name="connsiteY6" fmla="*/ 4891474 h 4891474"/>
                  <a:gd name="connsiteX7" fmla="*/ 125312 w 8908319"/>
                  <a:gd name="connsiteY7" fmla="*/ 4863837 h 4891474"/>
                  <a:gd name="connsiteX8" fmla="*/ 3447654 w 8908319"/>
                  <a:gd name="connsiteY8" fmla="*/ 3726131 h 4891474"/>
                  <a:gd name="connsiteX9" fmla="*/ 8844018 w 8908319"/>
                  <a:gd name="connsiteY9" fmla="*/ 71611 h 4891474"/>
                  <a:gd name="connsiteX10" fmla="*/ 8908319 w 8908319"/>
                  <a:gd name="connsiteY10" fmla="*/ 0 h 489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908319" h="4891474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2"/>
                  </a:gs>
                  <a:gs pos="0">
                    <a:schemeClr val="accent2">
                      <a:lumMod val="75000"/>
                    </a:schemeClr>
                  </a:gs>
                </a:gsLst>
                <a:path path="circle">
                  <a:fillToRect l="100000" t="100000"/>
                </a:path>
              </a:gradFill>
              <a:ln>
                <a:noFill/>
              </a:ln>
              <a:effectLst>
                <a:glow rad="228600">
                  <a:schemeClr val="accent2">
                    <a:alpha val="10000"/>
                  </a:schemeClr>
                </a:glow>
                <a:outerShdw blurRad="254000" dist="38100" dir="5400000" algn="t" rotWithShape="0">
                  <a:prstClr val="black">
                    <a:alpha val="1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8416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DEC4E1C-2D5C-44C9-A514-2777CE2303E1}"/>
              </a:ext>
            </a:extLst>
          </p:cNvPr>
          <p:cNvSpPr/>
          <p:nvPr/>
        </p:nvSpPr>
        <p:spPr>
          <a:xfrm rot="21031588">
            <a:off x="-114195" y="-931835"/>
            <a:ext cx="11610706" cy="2579907"/>
          </a:xfrm>
          <a:custGeom>
            <a:avLst/>
            <a:gdLst>
              <a:gd name="connsiteX0" fmla="*/ 250756 w 11610706"/>
              <a:gd name="connsiteY0" fmla="*/ 0 h 2579907"/>
              <a:gd name="connsiteX1" fmla="*/ 11610706 w 11610706"/>
              <a:gd name="connsiteY1" fmla="*/ 1895609 h 2579907"/>
              <a:gd name="connsiteX2" fmla="*/ 11428913 w 11610706"/>
              <a:gd name="connsiteY2" fmla="*/ 1950828 h 2579907"/>
              <a:gd name="connsiteX3" fmla="*/ 6318207 w 11610706"/>
              <a:gd name="connsiteY3" fmla="*/ 2579907 h 2579907"/>
              <a:gd name="connsiteX4" fmla="*/ 173010 w 11610706"/>
              <a:gd name="connsiteY4" fmla="*/ 1583785 h 2579907"/>
              <a:gd name="connsiteX5" fmla="*/ 0 w 11610706"/>
              <a:gd name="connsiteY5" fmla="*/ 1502721 h 2579907"/>
              <a:gd name="connsiteX6" fmla="*/ 250756 w 11610706"/>
              <a:gd name="connsiteY6" fmla="*/ 0 h 257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10706" h="2579907">
                <a:moveTo>
                  <a:pt x="250756" y="0"/>
                </a:moveTo>
                <a:lnTo>
                  <a:pt x="11610706" y="1895609"/>
                </a:lnTo>
                <a:lnTo>
                  <a:pt x="11428913" y="1950828"/>
                </a:lnTo>
                <a:cubicBezTo>
                  <a:pt x="10079082" y="2341685"/>
                  <a:pt x="8285966" y="2579907"/>
                  <a:pt x="6318207" y="2579907"/>
                </a:cubicBezTo>
                <a:cubicBezTo>
                  <a:pt x="3792913" y="2579907"/>
                  <a:pt x="1555251" y="2187569"/>
                  <a:pt x="173010" y="1583785"/>
                </a:cubicBezTo>
                <a:lnTo>
                  <a:pt x="0" y="1502721"/>
                </a:lnTo>
                <a:lnTo>
                  <a:pt x="250756" y="0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  <a:outerShdw blurRad="647700" dist="266700" dir="21540000" sx="97000" sy="97000" algn="t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Escolher uma corretora: Day Trader | Co op bank, Stock analysis, Investing  strategy">
            <a:extLst>
              <a:ext uri="{FF2B5EF4-FFF2-40B4-BE49-F238E27FC236}">
                <a16:creationId xmlns:a16="http://schemas.microsoft.com/office/drawing/2014/main" id="{C80F7095-3599-4C7E-A209-635C669E005E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90" b="39690"/>
          <a:stretch/>
        </p:blipFill>
        <p:spPr bwMode="auto">
          <a:xfrm>
            <a:off x="2" y="2"/>
            <a:ext cx="10120863" cy="152280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tock Market Or Forex Trading Graph In Graphic Concept | Stock market  graph, Forex trading, Trading charts">
            <a:extLst>
              <a:ext uri="{FF2B5EF4-FFF2-40B4-BE49-F238E27FC236}">
                <a16:creationId xmlns:a16="http://schemas.microsoft.com/office/drawing/2014/main" id="{C1B24497-6039-4168-9873-FFC9967069A7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40" b="31040"/>
          <a:stretch/>
        </p:blipFill>
        <p:spPr bwMode="auto">
          <a:xfrm>
            <a:off x="2" y="3778052"/>
            <a:ext cx="12192001" cy="307994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C63B565-FC9B-48C3-8DAC-E97A40D4D749}"/>
              </a:ext>
            </a:extLst>
          </p:cNvPr>
          <p:cNvSpPr/>
          <p:nvPr/>
        </p:nvSpPr>
        <p:spPr>
          <a:xfrm rot="21031588">
            <a:off x="-111941" y="-817911"/>
            <a:ext cx="10204488" cy="2141987"/>
          </a:xfrm>
          <a:custGeom>
            <a:avLst/>
            <a:gdLst>
              <a:gd name="connsiteX0" fmla="*/ 221656 w 10204488"/>
              <a:gd name="connsiteY0" fmla="*/ 0 h 2141987"/>
              <a:gd name="connsiteX1" fmla="*/ 10204488 w 10204488"/>
              <a:gd name="connsiteY1" fmla="*/ 1665813 h 2141987"/>
              <a:gd name="connsiteX2" fmla="*/ 9891278 w 10204488"/>
              <a:gd name="connsiteY2" fmla="*/ 1736546 h 2141987"/>
              <a:gd name="connsiteX3" fmla="*/ 5679507 w 10204488"/>
              <a:gd name="connsiteY3" fmla="*/ 2141987 h 2141987"/>
              <a:gd name="connsiteX4" fmla="*/ 146052 w 10204488"/>
              <a:gd name="connsiteY4" fmla="*/ 1380613 h 2141987"/>
              <a:gd name="connsiteX5" fmla="*/ 0 w 10204488"/>
              <a:gd name="connsiteY5" fmla="*/ 1328332 h 2141987"/>
              <a:gd name="connsiteX6" fmla="*/ 221656 w 10204488"/>
              <a:gd name="connsiteY6" fmla="*/ 0 h 214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204488" h="2141987">
                <a:moveTo>
                  <a:pt x="221656" y="0"/>
                </a:moveTo>
                <a:lnTo>
                  <a:pt x="10204488" y="1665813"/>
                </a:lnTo>
                <a:lnTo>
                  <a:pt x="9891278" y="1736546"/>
                </a:lnTo>
                <a:cubicBezTo>
                  <a:pt x="8685670" y="1992685"/>
                  <a:pt x="7237317" y="2141987"/>
                  <a:pt x="5679507" y="2141987"/>
                </a:cubicBezTo>
                <a:cubicBezTo>
                  <a:pt x="3498572" y="2141987"/>
                  <a:pt x="1532171" y="1849355"/>
                  <a:pt x="146052" y="1380613"/>
                </a:cubicBezTo>
                <a:lnTo>
                  <a:pt x="0" y="1328332"/>
                </a:lnTo>
                <a:lnTo>
                  <a:pt x="221656" y="0"/>
                </a:lnTo>
                <a:close/>
              </a:path>
            </a:pathLst>
          </a:custGeom>
          <a:gradFill flip="none" rotWithShape="1">
            <a:gsLst>
              <a:gs pos="41000">
                <a:schemeClr val="accent1"/>
              </a:gs>
              <a:gs pos="100000">
                <a:schemeClr val="accent1">
                  <a:alpha val="6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498F5F4-A8B5-43E7-A0C2-DA85EC8F8FCE}"/>
              </a:ext>
            </a:extLst>
          </p:cNvPr>
          <p:cNvSpPr/>
          <p:nvPr/>
        </p:nvSpPr>
        <p:spPr>
          <a:xfrm rot="5400000">
            <a:off x="4556027" y="-777975"/>
            <a:ext cx="3079948" cy="12192001"/>
          </a:xfrm>
          <a:prstGeom prst="rect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bg2">
                  <a:alpha val="88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21D1C-340F-4FAA-970F-6195CD450229}"/>
              </a:ext>
            </a:extLst>
          </p:cNvPr>
          <p:cNvSpPr txBox="1"/>
          <p:nvPr/>
        </p:nvSpPr>
        <p:spPr>
          <a:xfrm>
            <a:off x="740228" y="455269"/>
            <a:ext cx="8592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lang="en-US" sz="36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Stock Trading Trends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3D8D666-EEDB-4EC3-8D0E-DD166F7A0344}"/>
              </a:ext>
            </a:extLst>
          </p:cNvPr>
          <p:cNvSpPr/>
          <p:nvPr/>
        </p:nvSpPr>
        <p:spPr>
          <a:xfrm>
            <a:off x="762841" y="1609981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FEE409-D01E-4DE8-8EB9-D9AF61DD13CB}"/>
              </a:ext>
            </a:extLst>
          </p:cNvPr>
          <p:cNvSpPr/>
          <p:nvPr/>
        </p:nvSpPr>
        <p:spPr>
          <a:xfrm>
            <a:off x="1408632" y="1327366"/>
            <a:ext cx="3966124" cy="489484"/>
          </a:xfrm>
          <a:prstGeom prst="roundRect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2">
                <a:alpha val="10000"/>
              </a:schemeClr>
            </a:glow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2CF5AA5-80CE-496C-BA89-465B6AB05EA1}"/>
              </a:ext>
            </a:extLst>
          </p:cNvPr>
          <p:cNvSpPr/>
          <p:nvPr/>
        </p:nvSpPr>
        <p:spPr>
          <a:xfrm>
            <a:off x="6171454" y="1609981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19EE5A8-CD61-45C3-9FFA-C63E5486F826}"/>
              </a:ext>
            </a:extLst>
          </p:cNvPr>
          <p:cNvSpPr/>
          <p:nvPr/>
        </p:nvSpPr>
        <p:spPr>
          <a:xfrm>
            <a:off x="6817245" y="1327366"/>
            <a:ext cx="3966124" cy="489484"/>
          </a:xfrm>
          <a:prstGeom prst="roundRect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2">
                <a:alpha val="10000"/>
              </a:schemeClr>
            </a:glow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32029C-94C9-4353-8895-CEC05A9F5C46}"/>
              </a:ext>
            </a:extLst>
          </p:cNvPr>
          <p:cNvSpPr txBox="1"/>
          <p:nvPr/>
        </p:nvSpPr>
        <p:spPr>
          <a:xfrm>
            <a:off x="1839751" y="1372052"/>
            <a:ext cx="3103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IN" sz="20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TSLA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F66279-CCC9-421E-8F21-0140F2978A4A}"/>
              </a:ext>
            </a:extLst>
          </p:cNvPr>
          <p:cNvSpPr txBox="1"/>
          <p:nvPr/>
        </p:nvSpPr>
        <p:spPr>
          <a:xfrm>
            <a:off x="7248364" y="1372052"/>
            <a:ext cx="3103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20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LI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30F5E3B-DDB4-441A-9FD7-A4E5BD36BC2B}"/>
              </a:ext>
            </a:extLst>
          </p:cNvPr>
          <p:cNvSpPr/>
          <p:nvPr/>
        </p:nvSpPr>
        <p:spPr>
          <a:xfrm>
            <a:off x="762841" y="4245242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D008462-9EBF-4431-BD6E-30529141F294}"/>
              </a:ext>
            </a:extLst>
          </p:cNvPr>
          <p:cNvSpPr/>
          <p:nvPr/>
        </p:nvSpPr>
        <p:spPr>
          <a:xfrm>
            <a:off x="6171454" y="4245242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bg1"/>
          </a:solidFill>
          <a:ln>
            <a:noFill/>
          </a:ln>
          <a:effectLst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E01F3-950B-4820-913B-387144DD6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33" y="1898485"/>
            <a:ext cx="3578122" cy="17938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12AE94-CA03-403B-AD3C-EB742BCE67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019" y="1917552"/>
            <a:ext cx="3478576" cy="17564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A59213-0D70-4373-B754-B2E279D07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622" y="4549554"/>
            <a:ext cx="3778144" cy="17855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151CBE-FAF9-4A03-8F06-7F732E6B12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004" y="4553988"/>
            <a:ext cx="3464606" cy="1751294"/>
          </a:xfrm>
          <a:prstGeom prst="rect">
            <a:avLst/>
          </a:prstGeom>
        </p:spPr>
      </p:pic>
      <p:sp>
        <p:nvSpPr>
          <p:cNvPr id="60" name="Slide Number Placeholder 5">
            <a:extLst>
              <a:ext uri="{FF2B5EF4-FFF2-40B4-BE49-F238E27FC236}">
                <a16:creationId xmlns:a16="http://schemas.microsoft.com/office/drawing/2014/main" id="{91C3263A-749F-40A8-8D09-21849639E901}"/>
              </a:ext>
            </a:extLst>
          </p:cNvPr>
          <p:cNvSpPr txBox="1">
            <a:spLocks/>
          </p:cNvSpPr>
          <p:nvPr/>
        </p:nvSpPr>
        <p:spPr>
          <a:xfrm>
            <a:off x="10972800" y="6356350"/>
            <a:ext cx="10439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26DCF8-B413-4B6A-A417-19AD5C997DD7}" type="slidenum">
              <a:rPr lang="en-US" b="1" smtClean="0">
                <a:latin typeface="+mj-lt"/>
              </a:rPr>
              <a:pPr/>
              <a:t>6</a:t>
            </a:fld>
            <a:endParaRPr lang="en-US" b="1" dirty="0">
              <a:latin typeface="+mj-lt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FC42AEE-1607-41F1-A5E3-61FFDDB05EF4}"/>
              </a:ext>
            </a:extLst>
          </p:cNvPr>
          <p:cNvSpPr/>
          <p:nvPr/>
        </p:nvSpPr>
        <p:spPr>
          <a:xfrm>
            <a:off x="1408632" y="3962627"/>
            <a:ext cx="3966124" cy="489484"/>
          </a:xfrm>
          <a:prstGeom prst="roundRect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2">
                <a:alpha val="10000"/>
              </a:schemeClr>
            </a:glow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AF22EAA-F1E5-4573-9672-90E9DB546433}"/>
              </a:ext>
            </a:extLst>
          </p:cNvPr>
          <p:cNvSpPr/>
          <p:nvPr/>
        </p:nvSpPr>
        <p:spPr>
          <a:xfrm>
            <a:off x="6817245" y="3962627"/>
            <a:ext cx="3966124" cy="489484"/>
          </a:xfrm>
          <a:prstGeom prst="roundRect">
            <a:avLst/>
          </a:prstGeom>
          <a:gradFill>
            <a:gsLst>
              <a:gs pos="100000">
                <a:schemeClr val="accent2"/>
              </a:gs>
              <a:gs pos="0">
                <a:schemeClr val="accent2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2">
                <a:alpha val="10000"/>
              </a:schemeClr>
            </a:glow>
            <a:outerShdw blurRad="254000"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D96AD56-C452-41F5-817F-8314622344EA}"/>
              </a:ext>
            </a:extLst>
          </p:cNvPr>
          <p:cNvSpPr txBox="1"/>
          <p:nvPr/>
        </p:nvSpPr>
        <p:spPr>
          <a:xfrm>
            <a:off x="1839751" y="4007313"/>
            <a:ext cx="3103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20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NIO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3AC3AA-8B5A-4B0E-87CB-ED5CFF535B59}"/>
              </a:ext>
            </a:extLst>
          </p:cNvPr>
          <p:cNvSpPr txBox="1"/>
          <p:nvPr/>
        </p:nvSpPr>
        <p:spPr>
          <a:xfrm>
            <a:off x="7248364" y="4007313"/>
            <a:ext cx="31038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800">
              <a:defRPr/>
            </a:pPr>
            <a:r>
              <a:rPr lang="en-US" sz="2000" b="1" dirty="0">
                <a:solidFill>
                  <a:schemeClr val="bg2"/>
                </a:solidFill>
                <a:latin typeface="+mj-lt"/>
                <a:cs typeface="Arial" panose="020B0604020202020204" pitchFamily="34" charset="0"/>
              </a:rPr>
              <a:t>XPEV</a:t>
            </a:r>
          </a:p>
        </p:txBody>
      </p:sp>
    </p:spTree>
    <p:extLst>
      <p:ext uri="{BB962C8B-B14F-4D97-AF65-F5344CB8AC3E}">
        <p14:creationId xmlns:p14="http://schemas.microsoft.com/office/powerpoint/2010/main" val="256754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ader Wallpapers - Top Free Trader Backgrounds - WallpaperAccess">
            <a:extLst>
              <a:ext uri="{FF2B5EF4-FFF2-40B4-BE49-F238E27FC236}">
                <a16:creationId xmlns:a16="http://schemas.microsoft.com/office/drawing/2014/main" id="{CB92660E-670A-4C5A-A1A4-5CFC29B39BA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23EED9-8CB4-46A5-998D-973EDD65F186}"/>
              </a:ext>
            </a:extLst>
          </p:cNvPr>
          <p:cNvSpPr/>
          <p:nvPr/>
        </p:nvSpPr>
        <p:spPr>
          <a:xfrm>
            <a:off x="-1" y="0"/>
            <a:ext cx="12192001" cy="6864852"/>
          </a:xfrm>
          <a:prstGeom prst="rect">
            <a:avLst/>
          </a:prstGeom>
          <a:gradFill flip="none" rotWithShape="1">
            <a:gsLst>
              <a:gs pos="41000">
                <a:schemeClr val="accent1"/>
              </a:gs>
              <a:gs pos="100000">
                <a:schemeClr val="accent1">
                  <a:alpha val="6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BD75856-86F5-4AE1-9C58-AB9CBF92EB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4" t="11215" r="29154" b="11215"/>
          <a:stretch/>
        </p:blipFill>
        <p:spPr>
          <a:xfrm>
            <a:off x="7735974" y="-518037"/>
            <a:ext cx="5639410" cy="5829300"/>
          </a:xfrm>
          <a:prstGeom prst="rect">
            <a:avLst/>
          </a:prstGeom>
        </p:spPr>
      </p:pic>
      <p:pic>
        <p:nvPicPr>
          <p:cNvPr id="13" name="Picture 6" descr="Forex Wallpaper Hd - 1920x1080 Wallpaper - teahub.io">
            <a:extLst>
              <a:ext uri="{FF2B5EF4-FFF2-40B4-BE49-F238E27FC236}">
                <a16:creationId xmlns:a16="http://schemas.microsoft.com/office/drawing/2014/main" id="{2AE57FC1-D354-4E05-AAB0-F910B3D850C3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76" b="6776"/>
          <a:stretch/>
        </p:blipFill>
        <p:spPr bwMode="auto">
          <a:xfrm>
            <a:off x="4268788" y="3005138"/>
            <a:ext cx="7923212" cy="38528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ACC1869-E931-4791-8AB0-09F81E1593F4}"/>
              </a:ext>
            </a:extLst>
          </p:cNvPr>
          <p:cNvSpPr/>
          <p:nvPr/>
        </p:nvSpPr>
        <p:spPr>
          <a:xfrm>
            <a:off x="4269064" y="3004457"/>
            <a:ext cx="7922938" cy="3853543"/>
          </a:xfrm>
          <a:custGeom>
            <a:avLst/>
            <a:gdLst>
              <a:gd name="connsiteX0" fmla="*/ 7664879 w 7664879"/>
              <a:gd name="connsiteY0" fmla="*/ 0 h 3728029"/>
              <a:gd name="connsiteX1" fmla="*/ 7664879 w 7664879"/>
              <a:gd name="connsiteY1" fmla="*/ 3728029 h 3728029"/>
              <a:gd name="connsiteX2" fmla="*/ 0 w 7664879"/>
              <a:gd name="connsiteY2" fmla="*/ 3728029 h 3728029"/>
              <a:gd name="connsiteX3" fmla="*/ 335540 w 7664879"/>
              <a:gd name="connsiteY3" fmla="*/ 3647201 h 3728029"/>
              <a:gd name="connsiteX4" fmla="*/ 3443078 w 7664879"/>
              <a:gd name="connsiteY4" fmla="*/ 2562686 h 3728029"/>
              <a:gd name="connsiteX5" fmla="*/ 7382781 w 7664879"/>
              <a:gd name="connsiteY5" fmla="*/ 229158 h 3728029"/>
              <a:gd name="connsiteX6" fmla="*/ 7664879 w 7664879"/>
              <a:gd name="connsiteY6" fmla="*/ 0 h 372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64879" h="3728029">
                <a:moveTo>
                  <a:pt x="7664879" y="0"/>
                </a:moveTo>
                <a:lnTo>
                  <a:pt x="7664879" y="3728029"/>
                </a:lnTo>
                <a:lnTo>
                  <a:pt x="0" y="3728029"/>
                </a:lnTo>
                <a:lnTo>
                  <a:pt x="335540" y="3647201"/>
                </a:lnTo>
                <a:cubicBezTo>
                  <a:pt x="1341087" y="3391444"/>
                  <a:pt x="2389527" y="3030158"/>
                  <a:pt x="3443078" y="2562686"/>
                </a:cubicBezTo>
                <a:cubicBezTo>
                  <a:pt x="4948151" y="1894869"/>
                  <a:pt x="6285549" y="1089373"/>
                  <a:pt x="7382781" y="229158"/>
                </a:cubicBezTo>
                <a:lnTo>
                  <a:pt x="7664879" y="0"/>
                </a:lnTo>
                <a:close/>
              </a:path>
            </a:pathLst>
          </a:custGeom>
          <a:gradFill flip="none" rotWithShape="1">
            <a:gsLst>
              <a:gs pos="47000">
                <a:schemeClr val="bg2"/>
              </a:gs>
              <a:gs pos="100000">
                <a:schemeClr val="bg2">
                  <a:alpha val="8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8C840-D06B-41B9-9E54-29E68C4F89A5}"/>
              </a:ext>
            </a:extLst>
          </p:cNvPr>
          <p:cNvSpPr txBox="1"/>
          <p:nvPr/>
        </p:nvSpPr>
        <p:spPr>
          <a:xfrm>
            <a:off x="656858" y="1550938"/>
            <a:ext cx="84000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+mj-lt"/>
              </a:rPr>
              <a:t>Machine Learning Process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2BDFE-1D6A-4624-AA6A-97753BC4406B}"/>
              </a:ext>
            </a:extLst>
          </p:cNvPr>
          <p:cNvGrpSpPr/>
          <p:nvPr/>
        </p:nvGrpSpPr>
        <p:grpSpPr>
          <a:xfrm rot="10800000" flipV="1">
            <a:off x="-1" y="4730945"/>
            <a:ext cx="3873775" cy="2127053"/>
            <a:chOff x="3283682" y="1966526"/>
            <a:chExt cx="8908320" cy="489147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974150-D008-43E9-BDEE-C7955726280C}"/>
                </a:ext>
              </a:extLst>
            </p:cNvPr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>
                <a:gd name="connsiteX0" fmla="*/ 7664879 w 7664879"/>
                <a:gd name="connsiteY0" fmla="*/ 0 h 3728029"/>
                <a:gd name="connsiteX1" fmla="*/ 7664879 w 7664879"/>
                <a:gd name="connsiteY1" fmla="*/ 3728029 h 3728029"/>
                <a:gd name="connsiteX2" fmla="*/ 0 w 7664879"/>
                <a:gd name="connsiteY2" fmla="*/ 3728029 h 3728029"/>
                <a:gd name="connsiteX3" fmla="*/ 335540 w 7664879"/>
                <a:gd name="connsiteY3" fmla="*/ 3647201 h 3728029"/>
                <a:gd name="connsiteX4" fmla="*/ 3443078 w 7664879"/>
                <a:gd name="connsiteY4" fmla="*/ 2562686 h 3728029"/>
                <a:gd name="connsiteX5" fmla="*/ 7382781 w 7664879"/>
                <a:gd name="connsiteY5" fmla="*/ 229158 h 3728029"/>
                <a:gd name="connsiteX6" fmla="*/ 7664879 w 7664879"/>
                <a:gd name="connsiteY6" fmla="*/ 0 h 372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4879" h="3728029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299841-7329-4CD1-A3AA-B0AA089A93B8}"/>
                </a:ext>
              </a:extLst>
            </p:cNvPr>
            <p:cNvSpPr/>
            <p:nvPr/>
          </p:nvSpPr>
          <p:spPr>
            <a:xfrm>
              <a:off x="3873777" y="2290542"/>
              <a:ext cx="8318223" cy="4567458"/>
            </a:xfrm>
            <a:custGeom>
              <a:avLst/>
              <a:gdLst>
                <a:gd name="connsiteX0" fmla="*/ 8908319 w 8908319"/>
                <a:gd name="connsiteY0" fmla="*/ 0 h 4891474"/>
                <a:gd name="connsiteX1" fmla="*/ 8908319 w 8908319"/>
                <a:gd name="connsiteY1" fmla="*/ 1163445 h 4891474"/>
                <a:gd name="connsiteX2" fmla="*/ 8626221 w 8908319"/>
                <a:gd name="connsiteY2" fmla="*/ 1392603 h 4891474"/>
                <a:gd name="connsiteX3" fmla="*/ 4686518 w 8908319"/>
                <a:gd name="connsiteY3" fmla="*/ 3726131 h 4891474"/>
                <a:gd name="connsiteX4" fmla="*/ 1578980 w 8908319"/>
                <a:gd name="connsiteY4" fmla="*/ 4810646 h 4891474"/>
                <a:gd name="connsiteX5" fmla="*/ 1243440 w 8908319"/>
                <a:gd name="connsiteY5" fmla="*/ 4891474 h 4891474"/>
                <a:gd name="connsiteX6" fmla="*/ 0 w 8908319"/>
                <a:gd name="connsiteY6" fmla="*/ 4891474 h 4891474"/>
                <a:gd name="connsiteX7" fmla="*/ 125312 w 8908319"/>
                <a:gd name="connsiteY7" fmla="*/ 4863837 h 4891474"/>
                <a:gd name="connsiteX8" fmla="*/ 3447654 w 8908319"/>
                <a:gd name="connsiteY8" fmla="*/ 3726131 h 4891474"/>
                <a:gd name="connsiteX9" fmla="*/ 8844018 w 8908319"/>
                <a:gd name="connsiteY9" fmla="*/ 71611 h 4891474"/>
                <a:gd name="connsiteX10" fmla="*/ 8908319 w 8908319"/>
                <a:gd name="connsiteY10" fmla="*/ 0 h 48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319" h="4891474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glow rad="228600">
                <a:schemeClr val="accent2">
                  <a:alpha val="10000"/>
                </a:schemeClr>
              </a:glow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E829F4-CDCB-41B3-B74C-253C642C3573}"/>
                </a:ext>
              </a:extLst>
            </p:cNvPr>
            <p:cNvSpPr/>
            <p:nvPr/>
          </p:nvSpPr>
          <p:spPr>
            <a:xfrm>
              <a:off x="3283682" y="1966526"/>
              <a:ext cx="8908319" cy="4891474"/>
            </a:xfrm>
            <a:custGeom>
              <a:avLst/>
              <a:gdLst>
                <a:gd name="connsiteX0" fmla="*/ 8908319 w 8908319"/>
                <a:gd name="connsiteY0" fmla="*/ 0 h 4891474"/>
                <a:gd name="connsiteX1" fmla="*/ 8908319 w 8908319"/>
                <a:gd name="connsiteY1" fmla="*/ 1163445 h 4891474"/>
                <a:gd name="connsiteX2" fmla="*/ 8626221 w 8908319"/>
                <a:gd name="connsiteY2" fmla="*/ 1392603 h 4891474"/>
                <a:gd name="connsiteX3" fmla="*/ 4686518 w 8908319"/>
                <a:gd name="connsiteY3" fmla="*/ 3726131 h 4891474"/>
                <a:gd name="connsiteX4" fmla="*/ 1578980 w 8908319"/>
                <a:gd name="connsiteY4" fmla="*/ 4810646 h 4891474"/>
                <a:gd name="connsiteX5" fmla="*/ 1243440 w 8908319"/>
                <a:gd name="connsiteY5" fmla="*/ 4891474 h 4891474"/>
                <a:gd name="connsiteX6" fmla="*/ 0 w 8908319"/>
                <a:gd name="connsiteY6" fmla="*/ 4891474 h 4891474"/>
                <a:gd name="connsiteX7" fmla="*/ 125312 w 8908319"/>
                <a:gd name="connsiteY7" fmla="*/ 4863837 h 4891474"/>
                <a:gd name="connsiteX8" fmla="*/ 3447654 w 8908319"/>
                <a:gd name="connsiteY8" fmla="*/ 3726131 h 4891474"/>
                <a:gd name="connsiteX9" fmla="*/ 8844018 w 8908319"/>
                <a:gd name="connsiteY9" fmla="*/ 71611 h 4891474"/>
                <a:gd name="connsiteX10" fmla="*/ 8908319 w 8908319"/>
                <a:gd name="connsiteY10" fmla="*/ 0 h 48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319" h="4891474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glow rad="228600">
                <a:schemeClr val="accent2">
                  <a:alpha val="10000"/>
                </a:schemeClr>
              </a:glow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A8A58B6-3B37-465E-AB10-05201B383A7A}"/>
              </a:ext>
            </a:extLst>
          </p:cNvPr>
          <p:cNvSpPr/>
          <p:nvPr/>
        </p:nvSpPr>
        <p:spPr>
          <a:xfrm>
            <a:off x="3873777" y="2290542"/>
            <a:ext cx="8318223" cy="4567458"/>
          </a:xfrm>
          <a:custGeom>
            <a:avLst/>
            <a:gdLst>
              <a:gd name="connsiteX0" fmla="*/ 8908319 w 8908319"/>
              <a:gd name="connsiteY0" fmla="*/ 0 h 4891474"/>
              <a:gd name="connsiteX1" fmla="*/ 8908319 w 8908319"/>
              <a:gd name="connsiteY1" fmla="*/ 1163445 h 4891474"/>
              <a:gd name="connsiteX2" fmla="*/ 8626221 w 8908319"/>
              <a:gd name="connsiteY2" fmla="*/ 1392603 h 4891474"/>
              <a:gd name="connsiteX3" fmla="*/ 4686518 w 8908319"/>
              <a:gd name="connsiteY3" fmla="*/ 3726131 h 4891474"/>
              <a:gd name="connsiteX4" fmla="*/ 1578980 w 8908319"/>
              <a:gd name="connsiteY4" fmla="*/ 4810646 h 4891474"/>
              <a:gd name="connsiteX5" fmla="*/ 1243440 w 8908319"/>
              <a:gd name="connsiteY5" fmla="*/ 4891474 h 4891474"/>
              <a:gd name="connsiteX6" fmla="*/ 0 w 8908319"/>
              <a:gd name="connsiteY6" fmla="*/ 4891474 h 4891474"/>
              <a:gd name="connsiteX7" fmla="*/ 125312 w 8908319"/>
              <a:gd name="connsiteY7" fmla="*/ 4863837 h 4891474"/>
              <a:gd name="connsiteX8" fmla="*/ 3447654 w 8908319"/>
              <a:gd name="connsiteY8" fmla="*/ 3726131 h 4891474"/>
              <a:gd name="connsiteX9" fmla="*/ 8844018 w 8908319"/>
              <a:gd name="connsiteY9" fmla="*/ 71611 h 4891474"/>
              <a:gd name="connsiteX10" fmla="*/ 8908319 w 8908319"/>
              <a:gd name="connsiteY10" fmla="*/ 0 h 48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8319" h="4891474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7B8FB57-E730-4044-8297-F3150DD72C5D}"/>
              </a:ext>
            </a:extLst>
          </p:cNvPr>
          <p:cNvSpPr/>
          <p:nvPr/>
        </p:nvSpPr>
        <p:spPr>
          <a:xfrm>
            <a:off x="3283682" y="1966526"/>
            <a:ext cx="8908319" cy="4891474"/>
          </a:xfrm>
          <a:custGeom>
            <a:avLst/>
            <a:gdLst>
              <a:gd name="connsiteX0" fmla="*/ 8908319 w 8908319"/>
              <a:gd name="connsiteY0" fmla="*/ 0 h 4891474"/>
              <a:gd name="connsiteX1" fmla="*/ 8908319 w 8908319"/>
              <a:gd name="connsiteY1" fmla="*/ 1163445 h 4891474"/>
              <a:gd name="connsiteX2" fmla="*/ 8626221 w 8908319"/>
              <a:gd name="connsiteY2" fmla="*/ 1392603 h 4891474"/>
              <a:gd name="connsiteX3" fmla="*/ 4686518 w 8908319"/>
              <a:gd name="connsiteY3" fmla="*/ 3726131 h 4891474"/>
              <a:gd name="connsiteX4" fmla="*/ 1578980 w 8908319"/>
              <a:gd name="connsiteY4" fmla="*/ 4810646 h 4891474"/>
              <a:gd name="connsiteX5" fmla="*/ 1243440 w 8908319"/>
              <a:gd name="connsiteY5" fmla="*/ 4891474 h 4891474"/>
              <a:gd name="connsiteX6" fmla="*/ 0 w 8908319"/>
              <a:gd name="connsiteY6" fmla="*/ 4891474 h 4891474"/>
              <a:gd name="connsiteX7" fmla="*/ 125312 w 8908319"/>
              <a:gd name="connsiteY7" fmla="*/ 4863837 h 4891474"/>
              <a:gd name="connsiteX8" fmla="*/ 3447654 w 8908319"/>
              <a:gd name="connsiteY8" fmla="*/ 3726131 h 4891474"/>
              <a:gd name="connsiteX9" fmla="*/ 8844018 w 8908319"/>
              <a:gd name="connsiteY9" fmla="*/ 71611 h 4891474"/>
              <a:gd name="connsiteX10" fmla="*/ 8908319 w 8908319"/>
              <a:gd name="connsiteY10" fmla="*/ 0 h 48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8319" h="4891474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  <a:outerShdw blurRad="647700" dist="266700" dir="14400000" sx="97000" sy="97000" algn="t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893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8" descr="laptop computer on glass-top table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4013" r="34012"/>
          <a:stretch/>
        </p:blipFill>
        <p:spPr>
          <a:xfrm>
            <a:off x="0" y="1"/>
            <a:ext cx="3079948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8"/>
          <p:cNvSpPr/>
          <p:nvPr/>
        </p:nvSpPr>
        <p:spPr>
          <a:xfrm flipH="1">
            <a:off x="0" y="0"/>
            <a:ext cx="3143250" cy="6857997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/>
          <p:nvPr/>
        </p:nvSpPr>
        <p:spPr>
          <a:xfrm flipH="1">
            <a:off x="3079948" y="2"/>
            <a:ext cx="9112052" cy="6857997"/>
          </a:xfrm>
          <a:custGeom>
            <a:avLst/>
            <a:gdLst/>
            <a:ahLst/>
            <a:cxnLst/>
            <a:rect l="l" t="t" r="r" b="b"/>
            <a:pathLst>
              <a:path w="9112052" h="6857997" extrusionOk="0">
                <a:moveTo>
                  <a:pt x="0" y="0"/>
                </a:moveTo>
                <a:lnTo>
                  <a:pt x="9112052" y="0"/>
                </a:lnTo>
                <a:lnTo>
                  <a:pt x="9105781" y="247989"/>
                </a:lnTo>
                <a:cubicBezTo>
                  <a:pt x="8919140" y="3929994"/>
                  <a:pt x="5874626" y="6857997"/>
                  <a:pt x="2146238" y="6857997"/>
                </a:cubicBezTo>
                <a:lnTo>
                  <a:pt x="0" y="6857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8" descr="Strategi Emas dan Forex untuk Investasi di Pasar Eropa – Mentari Mul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5775" r="15775"/>
          <a:stretch/>
        </p:blipFill>
        <p:spPr>
          <a:xfrm>
            <a:off x="3846857" y="1"/>
            <a:ext cx="834514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8"/>
          <p:cNvSpPr/>
          <p:nvPr/>
        </p:nvSpPr>
        <p:spPr>
          <a:xfrm flipH="1">
            <a:off x="3846856" y="0"/>
            <a:ext cx="8345143" cy="6858001"/>
          </a:xfrm>
          <a:custGeom>
            <a:avLst/>
            <a:gdLst/>
            <a:ahLst/>
            <a:cxnLst/>
            <a:rect l="l" t="t" r="r" b="b"/>
            <a:pathLst>
              <a:path w="8345143" h="6858001" extrusionOk="0">
                <a:moveTo>
                  <a:pt x="0" y="0"/>
                </a:moveTo>
                <a:lnTo>
                  <a:pt x="8345143" y="2"/>
                </a:lnTo>
                <a:lnTo>
                  <a:pt x="8338872" y="247993"/>
                </a:lnTo>
                <a:cubicBezTo>
                  <a:pt x="8152231" y="3929998"/>
                  <a:pt x="5107717" y="6858001"/>
                  <a:pt x="1379329" y="6858001"/>
                </a:cubicBez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 txBox="1"/>
          <p:nvPr/>
        </p:nvSpPr>
        <p:spPr>
          <a:xfrm>
            <a:off x="665116" y="2828836"/>
            <a:ext cx="309643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Process Overview</a:t>
            </a:r>
            <a:endParaRPr/>
          </a:p>
        </p:txBody>
      </p:sp>
      <p:sp>
        <p:nvSpPr>
          <p:cNvPr id="201" name="Google Shape;201;p8"/>
          <p:cNvSpPr/>
          <p:nvPr/>
        </p:nvSpPr>
        <p:spPr>
          <a:xfrm>
            <a:off x="5066508" y="1371599"/>
            <a:ext cx="3188247" cy="4804229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8435315" y="1371599"/>
            <a:ext cx="3188247" cy="4804229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8"/>
          <p:cNvGrpSpPr/>
          <p:nvPr/>
        </p:nvGrpSpPr>
        <p:grpSpPr>
          <a:xfrm>
            <a:off x="5066507" y="682171"/>
            <a:ext cx="3188247" cy="489484"/>
            <a:chOff x="1408632" y="1365239"/>
            <a:chExt cx="3966124" cy="489484"/>
          </a:xfrm>
        </p:grpSpPr>
        <p:sp>
          <p:nvSpPr>
            <p:cNvPr id="204" name="Google Shape;204;p8"/>
            <p:cNvSpPr/>
            <p:nvPr/>
          </p:nvSpPr>
          <p:spPr>
            <a:xfrm>
              <a:off x="1408632" y="1365239"/>
              <a:ext cx="3966124" cy="489484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339A78"/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8"/>
            <p:cNvSpPr txBox="1"/>
            <p:nvPr/>
          </p:nvSpPr>
          <p:spPr>
            <a:xfrm>
              <a:off x="1564338" y="1409925"/>
              <a:ext cx="365471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Target And Features</a:t>
              </a:r>
              <a:endParaRPr/>
            </a:p>
          </p:txBody>
        </p:sp>
      </p:grpSp>
      <p:grpSp>
        <p:nvGrpSpPr>
          <p:cNvPr id="206" name="Google Shape;206;p8"/>
          <p:cNvGrpSpPr/>
          <p:nvPr/>
        </p:nvGrpSpPr>
        <p:grpSpPr>
          <a:xfrm>
            <a:off x="8435315" y="682171"/>
            <a:ext cx="3188247" cy="489484"/>
            <a:chOff x="1408632" y="1365239"/>
            <a:chExt cx="3966124" cy="489484"/>
          </a:xfrm>
        </p:grpSpPr>
        <p:sp>
          <p:nvSpPr>
            <p:cNvPr id="207" name="Google Shape;207;p8"/>
            <p:cNvSpPr/>
            <p:nvPr/>
          </p:nvSpPr>
          <p:spPr>
            <a:xfrm>
              <a:off x="1408632" y="1365239"/>
              <a:ext cx="3966124" cy="489484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"/>
            <p:cNvSpPr txBox="1"/>
            <p:nvPr/>
          </p:nvSpPr>
          <p:spPr>
            <a:xfrm>
              <a:off x="1564338" y="1409925"/>
              <a:ext cx="365471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Modelling</a:t>
              </a:r>
              <a:endParaRPr/>
            </a:p>
          </p:txBody>
        </p:sp>
      </p:grpSp>
      <p:sp>
        <p:nvSpPr>
          <p:cNvPr id="209" name="Google Shape;209;p8"/>
          <p:cNvSpPr/>
          <p:nvPr/>
        </p:nvSpPr>
        <p:spPr>
          <a:xfrm>
            <a:off x="5266922" y="1608681"/>
            <a:ext cx="2787418" cy="2090173"/>
          </a:xfrm>
          <a:prstGeom prst="roundRect">
            <a:avLst>
              <a:gd name="adj" fmla="val 696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5266922" y="3848573"/>
            <a:ext cx="2787418" cy="2090173"/>
          </a:xfrm>
          <a:prstGeom prst="roundRect">
            <a:avLst>
              <a:gd name="adj" fmla="val 696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8635729" y="1608681"/>
            <a:ext cx="2787418" cy="2090173"/>
          </a:xfrm>
          <a:prstGeom prst="roundRect">
            <a:avLst>
              <a:gd name="adj" fmla="val 696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8635729" y="3848573"/>
            <a:ext cx="2787418" cy="2090173"/>
          </a:xfrm>
          <a:prstGeom prst="roundRect">
            <a:avLst>
              <a:gd name="adj" fmla="val 696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8"/>
          <p:cNvCxnSpPr/>
          <p:nvPr/>
        </p:nvCxnSpPr>
        <p:spPr>
          <a:xfrm rot="10800000">
            <a:off x="8934582" y="2718415"/>
            <a:ext cx="2189712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14" name="Google Shape;214;p8"/>
          <p:cNvCxnSpPr/>
          <p:nvPr/>
        </p:nvCxnSpPr>
        <p:spPr>
          <a:xfrm rot="10800000">
            <a:off x="5731425" y="4982814"/>
            <a:ext cx="1858413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15" name="Google Shape;215;p8"/>
          <p:cNvCxnSpPr/>
          <p:nvPr/>
        </p:nvCxnSpPr>
        <p:spPr>
          <a:xfrm rot="10800000">
            <a:off x="5731425" y="5287614"/>
            <a:ext cx="1858413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216" name="Google Shape;216;p8" descr="Bullsey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26837" y="15990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" descr="Handshak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05812" y="15990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8" descr="Lapto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26837" y="383733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" descr="Single gea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05812" y="3837337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8"/>
          <p:cNvGrpSpPr/>
          <p:nvPr/>
        </p:nvGrpSpPr>
        <p:grpSpPr>
          <a:xfrm>
            <a:off x="5361432" y="2292340"/>
            <a:ext cx="2598398" cy="722855"/>
            <a:chOff x="5364502" y="1993101"/>
            <a:chExt cx="2598398" cy="722855"/>
          </a:xfrm>
        </p:grpSpPr>
        <p:sp>
          <p:nvSpPr>
            <p:cNvPr id="221" name="Google Shape;221;p8"/>
            <p:cNvSpPr txBox="1"/>
            <p:nvPr/>
          </p:nvSpPr>
          <p:spPr>
            <a:xfrm>
              <a:off x="5974102" y="1993101"/>
              <a:ext cx="1379198" cy="388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Target </a:t>
              </a:r>
              <a:endParaRPr/>
            </a:p>
          </p:txBody>
        </p:sp>
        <p:sp>
          <p:nvSpPr>
            <p:cNvPr id="222" name="Google Shape;222;p8"/>
            <p:cNvSpPr txBox="1"/>
            <p:nvPr/>
          </p:nvSpPr>
          <p:spPr>
            <a:xfrm>
              <a:off x="5364502" y="2360474"/>
              <a:ext cx="2598398" cy="355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Daily Stock Closing prices </a:t>
              </a:r>
              <a:endParaRPr/>
            </a:p>
          </p:txBody>
        </p:sp>
      </p:grpSp>
      <p:grpSp>
        <p:nvGrpSpPr>
          <p:cNvPr id="223" name="Google Shape;223;p8"/>
          <p:cNvGrpSpPr/>
          <p:nvPr/>
        </p:nvGrpSpPr>
        <p:grpSpPr>
          <a:xfrm>
            <a:off x="5361432" y="4003383"/>
            <a:ext cx="2598398" cy="1506207"/>
            <a:chOff x="5364502" y="1688301"/>
            <a:chExt cx="2598398" cy="1506207"/>
          </a:xfrm>
        </p:grpSpPr>
        <p:sp>
          <p:nvSpPr>
            <p:cNvPr id="224" name="Google Shape;224;p8"/>
            <p:cNvSpPr txBox="1"/>
            <p:nvPr/>
          </p:nvSpPr>
          <p:spPr>
            <a:xfrm>
              <a:off x="5618607" y="1688301"/>
              <a:ext cx="2090188" cy="720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Features and Transformations</a:t>
              </a:r>
              <a:endParaRPr dirty="0"/>
            </a:p>
          </p:txBody>
        </p:sp>
        <p:sp>
          <p:nvSpPr>
            <p:cNvPr id="225" name="Google Shape;225;p8"/>
            <p:cNvSpPr txBox="1"/>
            <p:nvPr/>
          </p:nvSpPr>
          <p:spPr>
            <a:xfrm>
              <a:off x="5364502" y="2360474"/>
              <a:ext cx="2598398" cy="8340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Open, low, high, volume</a:t>
              </a:r>
              <a:endParaRPr dirty="0"/>
            </a:p>
            <a:p>
              <a:pPr marL="0" marR="0" lvl="0" indent="0" algn="ctr" rtl="0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Data time series split into train and test -70% to 30%</a:t>
              </a:r>
              <a:endParaRPr dirty="0"/>
            </a:p>
          </p:txBody>
        </p:sp>
      </p:grpSp>
      <p:grpSp>
        <p:nvGrpSpPr>
          <p:cNvPr id="226" name="Google Shape;226;p8"/>
          <p:cNvGrpSpPr/>
          <p:nvPr/>
        </p:nvGrpSpPr>
        <p:grpSpPr>
          <a:xfrm>
            <a:off x="8755876" y="1919930"/>
            <a:ext cx="2547124" cy="1795416"/>
            <a:chOff x="5390139" y="1993101"/>
            <a:chExt cx="2547124" cy="1795416"/>
          </a:xfrm>
        </p:grpSpPr>
        <p:sp>
          <p:nvSpPr>
            <p:cNvPr id="227" name="Google Shape;227;p8"/>
            <p:cNvSpPr txBox="1"/>
            <p:nvPr/>
          </p:nvSpPr>
          <p:spPr>
            <a:xfrm>
              <a:off x="5974102" y="1993101"/>
              <a:ext cx="1379198" cy="394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Models</a:t>
              </a:r>
              <a:endParaRPr/>
            </a:p>
          </p:txBody>
        </p:sp>
        <p:sp>
          <p:nvSpPr>
            <p:cNvPr id="228" name="Google Shape;228;p8"/>
            <p:cNvSpPr txBox="1"/>
            <p:nvPr/>
          </p:nvSpPr>
          <p:spPr>
            <a:xfrm>
              <a:off x="5390139" y="2360474"/>
              <a:ext cx="2547124" cy="14280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Baseline LSMT model</a:t>
              </a:r>
              <a:endParaRPr dirty="0"/>
            </a:p>
            <a:p>
              <a:pPr marL="0" marR="0" lvl="0" indent="0" algn="ctr" rtl="0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Facebook Prophet, ARIMA and </a:t>
              </a:r>
              <a:br>
                <a:rPr lang="en-US" sz="16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6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SARIMA models</a:t>
              </a:r>
              <a:endParaRPr dirty="0"/>
            </a:p>
          </p:txBody>
        </p:sp>
      </p:grpSp>
      <p:sp>
        <p:nvSpPr>
          <p:cNvPr id="229" name="Google Shape;229;p8"/>
          <p:cNvSpPr txBox="1"/>
          <p:nvPr/>
        </p:nvSpPr>
        <p:spPr>
          <a:xfrm>
            <a:off x="8934582" y="3983266"/>
            <a:ext cx="2296836" cy="424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F3F3F"/>
                </a:solidFill>
              </a:rPr>
              <a:t>Evaluation metrics</a:t>
            </a:r>
            <a:endParaRPr dirty="0"/>
          </a:p>
        </p:txBody>
      </p:sp>
      <p:sp>
        <p:nvSpPr>
          <p:cNvPr id="37" name="Google Shape;225;p8">
            <a:extLst>
              <a:ext uri="{FF2B5EF4-FFF2-40B4-BE49-F238E27FC236}">
                <a16:creationId xmlns:a16="http://schemas.microsoft.com/office/drawing/2014/main" id="{CB7143FB-E2C5-6141-BB43-61EF4C0B3D84}"/>
              </a:ext>
            </a:extLst>
          </p:cNvPr>
          <p:cNvSpPr txBox="1"/>
          <p:nvPr/>
        </p:nvSpPr>
        <p:spPr>
          <a:xfrm>
            <a:off x="8708434" y="4503969"/>
            <a:ext cx="2598398" cy="535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F3F3F"/>
                </a:solidFill>
              </a:rPr>
              <a:t>Mean Absolute Error (MAE)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F3F3F"/>
                </a:solidFill>
              </a:rPr>
              <a:t>Mean Squared Error (MSE)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Trader Wallpapers - Top Free Trader Backgrounds - WallpaperAccess">
            <a:extLst>
              <a:ext uri="{FF2B5EF4-FFF2-40B4-BE49-F238E27FC236}">
                <a16:creationId xmlns:a16="http://schemas.microsoft.com/office/drawing/2014/main" id="{CB92660E-670A-4C5A-A1A4-5CFC29B39BAA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B23EED9-8CB4-46A5-998D-973EDD65F186}"/>
              </a:ext>
            </a:extLst>
          </p:cNvPr>
          <p:cNvSpPr/>
          <p:nvPr/>
        </p:nvSpPr>
        <p:spPr>
          <a:xfrm>
            <a:off x="-1" y="0"/>
            <a:ext cx="12192001" cy="6864852"/>
          </a:xfrm>
          <a:prstGeom prst="rect">
            <a:avLst/>
          </a:prstGeom>
          <a:gradFill flip="none" rotWithShape="1">
            <a:gsLst>
              <a:gs pos="41000">
                <a:schemeClr val="accent1"/>
              </a:gs>
              <a:gs pos="100000">
                <a:schemeClr val="accent1">
                  <a:alpha val="66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FC72C83-7D43-464A-82D3-7CA9A11B0D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4" t="11215" r="29154" b="11215"/>
          <a:stretch/>
        </p:blipFill>
        <p:spPr>
          <a:xfrm>
            <a:off x="7735974" y="-518037"/>
            <a:ext cx="5639410" cy="5829300"/>
          </a:xfrm>
          <a:prstGeom prst="rect">
            <a:avLst/>
          </a:prstGeom>
        </p:spPr>
      </p:pic>
      <p:pic>
        <p:nvPicPr>
          <p:cNvPr id="13" name="Picture 6" descr="Forex Wallpaper Hd - 1920x1080 Wallpaper - teahub.io">
            <a:extLst>
              <a:ext uri="{FF2B5EF4-FFF2-40B4-BE49-F238E27FC236}">
                <a16:creationId xmlns:a16="http://schemas.microsoft.com/office/drawing/2014/main" id="{2AE57FC1-D354-4E05-AAB0-F910B3D850C3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76" b="6776"/>
          <a:stretch/>
        </p:blipFill>
        <p:spPr bwMode="auto">
          <a:xfrm>
            <a:off x="4268788" y="3005138"/>
            <a:ext cx="7923212" cy="38528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ACC1869-E931-4791-8AB0-09F81E1593F4}"/>
              </a:ext>
            </a:extLst>
          </p:cNvPr>
          <p:cNvSpPr/>
          <p:nvPr/>
        </p:nvSpPr>
        <p:spPr>
          <a:xfrm>
            <a:off x="4269064" y="3004457"/>
            <a:ext cx="7922938" cy="3853543"/>
          </a:xfrm>
          <a:custGeom>
            <a:avLst/>
            <a:gdLst>
              <a:gd name="connsiteX0" fmla="*/ 7664879 w 7664879"/>
              <a:gd name="connsiteY0" fmla="*/ 0 h 3728029"/>
              <a:gd name="connsiteX1" fmla="*/ 7664879 w 7664879"/>
              <a:gd name="connsiteY1" fmla="*/ 3728029 h 3728029"/>
              <a:gd name="connsiteX2" fmla="*/ 0 w 7664879"/>
              <a:gd name="connsiteY2" fmla="*/ 3728029 h 3728029"/>
              <a:gd name="connsiteX3" fmla="*/ 335540 w 7664879"/>
              <a:gd name="connsiteY3" fmla="*/ 3647201 h 3728029"/>
              <a:gd name="connsiteX4" fmla="*/ 3443078 w 7664879"/>
              <a:gd name="connsiteY4" fmla="*/ 2562686 h 3728029"/>
              <a:gd name="connsiteX5" fmla="*/ 7382781 w 7664879"/>
              <a:gd name="connsiteY5" fmla="*/ 229158 h 3728029"/>
              <a:gd name="connsiteX6" fmla="*/ 7664879 w 7664879"/>
              <a:gd name="connsiteY6" fmla="*/ 0 h 3728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64879" h="3728029">
                <a:moveTo>
                  <a:pt x="7664879" y="0"/>
                </a:moveTo>
                <a:lnTo>
                  <a:pt x="7664879" y="3728029"/>
                </a:lnTo>
                <a:lnTo>
                  <a:pt x="0" y="3728029"/>
                </a:lnTo>
                <a:lnTo>
                  <a:pt x="335540" y="3647201"/>
                </a:lnTo>
                <a:cubicBezTo>
                  <a:pt x="1341087" y="3391444"/>
                  <a:pt x="2389527" y="3030158"/>
                  <a:pt x="3443078" y="2562686"/>
                </a:cubicBezTo>
                <a:cubicBezTo>
                  <a:pt x="4948151" y="1894869"/>
                  <a:pt x="6285549" y="1089373"/>
                  <a:pt x="7382781" y="229158"/>
                </a:cubicBezTo>
                <a:lnTo>
                  <a:pt x="7664879" y="0"/>
                </a:lnTo>
                <a:close/>
              </a:path>
            </a:pathLst>
          </a:custGeom>
          <a:gradFill flip="none" rotWithShape="1">
            <a:gsLst>
              <a:gs pos="47000">
                <a:schemeClr val="bg2"/>
              </a:gs>
              <a:gs pos="100000">
                <a:schemeClr val="bg2">
                  <a:alpha val="88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48C840-D06B-41B9-9E54-29E68C4F89A5}"/>
              </a:ext>
            </a:extLst>
          </p:cNvPr>
          <p:cNvSpPr txBox="1"/>
          <p:nvPr/>
        </p:nvSpPr>
        <p:spPr>
          <a:xfrm>
            <a:off x="656858" y="1550938"/>
            <a:ext cx="84000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  <a:latin typeface="+mj-lt"/>
              </a:rPr>
              <a:t>First Simple Models With LSMT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2BDFE-1D6A-4624-AA6A-97753BC4406B}"/>
              </a:ext>
            </a:extLst>
          </p:cNvPr>
          <p:cNvGrpSpPr/>
          <p:nvPr/>
        </p:nvGrpSpPr>
        <p:grpSpPr>
          <a:xfrm rot="10800000" flipV="1">
            <a:off x="-1" y="4730945"/>
            <a:ext cx="3873775" cy="2127053"/>
            <a:chOff x="3283682" y="1966526"/>
            <a:chExt cx="8908320" cy="4891474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A974150-D008-43E9-BDEE-C7955726280C}"/>
                </a:ext>
              </a:extLst>
            </p:cNvPr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>
                <a:gd name="connsiteX0" fmla="*/ 7664879 w 7664879"/>
                <a:gd name="connsiteY0" fmla="*/ 0 h 3728029"/>
                <a:gd name="connsiteX1" fmla="*/ 7664879 w 7664879"/>
                <a:gd name="connsiteY1" fmla="*/ 3728029 h 3728029"/>
                <a:gd name="connsiteX2" fmla="*/ 0 w 7664879"/>
                <a:gd name="connsiteY2" fmla="*/ 3728029 h 3728029"/>
                <a:gd name="connsiteX3" fmla="*/ 335540 w 7664879"/>
                <a:gd name="connsiteY3" fmla="*/ 3647201 h 3728029"/>
                <a:gd name="connsiteX4" fmla="*/ 3443078 w 7664879"/>
                <a:gd name="connsiteY4" fmla="*/ 2562686 h 3728029"/>
                <a:gd name="connsiteX5" fmla="*/ 7382781 w 7664879"/>
                <a:gd name="connsiteY5" fmla="*/ 229158 h 3728029"/>
                <a:gd name="connsiteX6" fmla="*/ 7664879 w 7664879"/>
                <a:gd name="connsiteY6" fmla="*/ 0 h 372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4879" h="3728029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4299841-7329-4CD1-A3AA-B0AA089A93B8}"/>
                </a:ext>
              </a:extLst>
            </p:cNvPr>
            <p:cNvSpPr/>
            <p:nvPr/>
          </p:nvSpPr>
          <p:spPr>
            <a:xfrm>
              <a:off x="3873777" y="2290542"/>
              <a:ext cx="8318223" cy="4567458"/>
            </a:xfrm>
            <a:custGeom>
              <a:avLst/>
              <a:gdLst>
                <a:gd name="connsiteX0" fmla="*/ 8908319 w 8908319"/>
                <a:gd name="connsiteY0" fmla="*/ 0 h 4891474"/>
                <a:gd name="connsiteX1" fmla="*/ 8908319 w 8908319"/>
                <a:gd name="connsiteY1" fmla="*/ 1163445 h 4891474"/>
                <a:gd name="connsiteX2" fmla="*/ 8626221 w 8908319"/>
                <a:gd name="connsiteY2" fmla="*/ 1392603 h 4891474"/>
                <a:gd name="connsiteX3" fmla="*/ 4686518 w 8908319"/>
                <a:gd name="connsiteY3" fmla="*/ 3726131 h 4891474"/>
                <a:gd name="connsiteX4" fmla="*/ 1578980 w 8908319"/>
                <a:gd name="connsiteY4" fmla="*/ 4810646 h 4891474"/>
                <a:gd name="connsiteX5" fmla="*/ 1243440 w 8908319"/>
                <a:gd name="connsiteY5" fmla="*/ 4891474 h 4891474"/>
                <a:gd name="connsiteX6" fmla="*/ 0 w 8908319"/>
                <a:gd name="connsiteY6" fmla="*/ 4891474 h 4891474"/>
                <a:gd name="connsiteX7" fmla="*/ 125312 w 8908319"/>
                <a:gd name="connsiteY7" fmla="*/ 4863837 h 4891474"/>
                <a:gd name="connsiteX8" fmla="*/ 3447654 w 8908319"/>
                <a:gd name="connsiteY8" fmla="*/ 3726131 h 4891474"/>
                <a:gd name="connsiteX9" fmla="*/ 8844018 w 8908319"/>
                <a:gd name="connsiteY9" fmla="*/ 71611 h 4891474"/>
                <a:gd name="connsiteX10" fmla="*/ 8908319 w 8908319"/>
                <a:gd name="connsiteY10" fmla="*/ 0 h 48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319" h="4891474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glow rad="228600">
                <a:schemeClr val="accent2">
                  <a:alpha val="10000"/>
                </a:schemeClr>
              </a:glow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E829F4-CDCB-41B3-B74C-253C642C3573}"/>
                </a:ext>
              </a:extLst>
            </p:cNvPr>
            <p:cNvSpPr/>
            <p:nvPr/>
          </p:nvSpPr>
          <p:spPr>
            <a:xfrm>
              <a:off x="3283682" y="1966526"/>
              <a:ext cx="8908319" cy="4891474"/>
            </a:xfrm>
            <a:custGeom>
              <a:avLst/>
              <a:gdLst>
                <a:gd name="connsiteX0" fmla="*/ 8908319 w 8908319"/>
                <a:gd name="connsiteY0" fmla="*/ 0 h 4891474"/>
                <a:gd name="connsiteX1" fmla="*/ 8908319 w 8908319"/>
                <a:gd name="connsiteY1" fmla="*/ 1163445 h 4891474"/>
                <a:gd name="connsiteX2" fmla="*/ 8626221 w 8908319"/>
                <a:gd name="connsiteY2" fmla="*/ 1392603 h 4891474"/>
                <a:gd name="connsiteX3" fmla="*/ 4686518 w 8908319"/>
                <a:gd name="connsiteY3" fmla="*/ 3726131 h 4891474"/>
                <a:gd name="connsiteX4" fmla="*/ 1578980 w 8908319"/>
                <a:gd name="connsiteY4" fmla="*/ 4810646 h 4891474"/>
                <a:gd name="connsiteX5" fmla="*/ 1243440 w 8908319"/>
                <a:gd name="connsiteY5" fmla="*/ 4891474 h 4891474"/>
                <a:gd name="connsiteX6" fmla="*/ 0 w 8908319"/>
                <a:gd name="connsiteY6" fmla="*/ 4891474 h 4891474"/>
                <a:gd name="connsiteX7" fmla="*/ 125312 w 8908319"/>
                <a:gd name="connsiteY7" fmla="*/ 4863837 h 4891474"/>
                <a:gd name="connsiteX8" fmla="*/ 3447654 w 8908319"/>
                <a:gd name="connsiteY8" fmla="*/ 3726131 h 4891474"/>
                <a:gd name="connsiteX9" fmla="*/ 8844018 w 8908319"/>
                <a:gd name="connsiteY9" fmla="*/ 71611 h 4891474"/>
                <a:gd name="connsiteX10" fmla="*/ 8908319 w 8908319"/>
                <a:gd name="connsiteY10" fmla="*/ 0 h 489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319" h="4891474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glow rad="228600">
                <a:schemeClr val="accent2">
                  <a:alpha val="10000"/>
                </a:schemeClr>
              </a:glow>
              <a:outerShdw blurRad="254000" dist="381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A8A58B6-3B37-465E-AB10-05201B383A7A}"/>
              </a:ext>
            </a:extLst>
          </p:cNvPr>
          <p:cNvSpPr/>
          <p:nvPr/>
        </p:nvSpPr>
        <p:spPr>
          <a:xfrm>
            <a:off x="3873777" y="2290542"/>
            <a:ext cx="8318223" cy="4567458"/>
          </a:xfrm>
          <a:custGeom>
            <a:avLst/>
            <a:gdLst>
              <a:gd name="connsiteX0" fmla="*/ 8908319 w 8908319"/>
              <a:gd name="connsiteY0" fmla="*/ 0 h 4891474"/>
              <a:gd name="connsiteX1" fmla="*/ 8908319 w 8908319"/>
              <a:gd name="connsiteY1" fmla="*/ 1163445 h 4891474"/>
              <a:gd name="connsiteX2" fmla="*/ 8626221 w 8908319"/>
              <a:gd name="connsiteY2" fmla="*/ 1392603 h 4891474"/>
              <a:gd name="connsiteX3" fmla="*/ 4686518 w 8908319"/>
              <a:gd name="connsiteY3" fmla="*/ 3726131 h 4891474"/>
              <a:gd name="connsiteX4" fmla="*/ 1578980 w 8908319"/>
              <a:gd name="connsiteY4" fmla="*/ 4810646 h 4891474"/>
              <a:gd name="connsiteX5" fmla="*/ 1243440 w 8908319"/>
              <a:gd name="connsiteY5" fmla="*/ 4891474 h 4891474"/>
              <a:gd name="connsiteX6" fmla="*/ 0 w 8908319"/>
              <a:gd name="connsiteY6" fmla="*/ 4891474 h 4891474"/>
              <a:gd name="connsiteX7" fmla="*/ 125312 w 8908319"/>
              <a:gd name="connsiteY7" fmla="*/ 4863837 h 4891474"/>
              <a:gd name="connsiteX8" fmla="*/ 3447654 w 8908319"/>
              <a:gd name="connsiteY8" fmla="*/ 3726131 h 4891474"/>
              <a:gd name="connsiteX9" fmla="*/ 8844018 w 8908319"/>
              <a:gd name="connsiteY9" fmla="*/ 71611 h 4891474"/>
              <a:gd name="connsiteX10" fmla="*/ 8908319 w 8908319"/>
              <a:gd name="connsiteY10" fmla="*/ 0 h 48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8319" h="4891474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7B8FB57-E730-4044-8297-F3150DD72C5D}"/>
              </a:ext>
            </a:extLst>
          </p:cNvPr>
          <p:cNvSpPr/>
          <p:nvPr/>
        </p:nvSpPr>
        <p:spPr>
          <a:xfrm>
            <a:off x="3283682" y="1966526"/>
            <a:ext cx="8908319" cy="4891474"/>
          </a:xfrm>
          <a:custGeom>
            <a:avLst/>
            <a:gdLst>
              <a:gd name="connsiteX0" fmla="*/ 8908319 w 8908319"/>
              <a:gd name="connsiteY0" fmla="*/ 0 h 4891474"/>
              <a:gd name="connsiteX1" fmla="*/ 8908319 w 8908319"/>
              <a:gd name="connsiteY1" fmla="*/ 1163445 h 4891474"/>
              <a:gd name="connsiteX2" fmla="*/ 8626221 w 8908319"/>
              <a:gd name="connsiteY2" fmla="*/ 1392603 h 4891474"/>
              <a:gd name="connsiteX3" fmla="*/ 4686518 w 8908319"/>
              <a:gd name="connsiteY3" fmla="*/ 3726131 h 4891474"/>
              <a:gd name="connsiteX4" fmla="*/ 1578980 w 8908319"/>
              <a:gd name="connsiteY4" fmla="*/ 4810646 h 4891474"/>
              <a:gd name="connsiteX5" fmla="*/ 1243440 w 8908319"/>
              <a:gd name="connsiteY5" fmla="*/ 4891474 h 4891474"/>
              <a:gd name="connsiteX6" fmla="*/ 0 w 8908319"/>
              <a:gd name="connsiteY6" fmla="*/ 4891474 h 4891474"/>
              <a:gd name="connsiteX7" fmla="*/ 125312 w 8908319"/>
              <a:gd name="connsiteY7" fmla="*/ 4863837 h 4891474"/>
              <a:gd name="connsiteX8" fmla="*/ 3447654 w 8908319"/>
              <a:gd name="connsiteY8" fmla="*/ 3726131 h 4891474"/>
              <a:gd name="connsiteX9" fmla="*/ 8844018 w 8908319"/>
              <a:gd name="connsiteY9" fmla="*/ 71611 h 4891474"/>
              <a:gd name="connsiteX10" fmla="*/ 8908319 w 8908319"/>
              <a:gd name="connsiteY10" fmla="*/ 0 h 4891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08319" h="4891474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100000">
                <a:schemeClr val="accent3"/>
              </a:gs>
              <a:gs pos="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  <a:effectLst>
            <a:glow rad="228600">
              <a:schemeClr val="accent3">
                <a:alpha val="10000"/>
              </a:schemeClr>
            </a:glow>
            <a:outerShdw blurRad="647700" dist="266700" dir="14400000" sx="97000" sy="97000" algn="t" rotWithShape="0">
              <a:schemeClr val="tx2">
                <a:alpha val="3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89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0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D1F35"/>
      </a:accent1>
      <a:accent2>
        <a:srgbClr val="E75384"/>
      </a:accent2>
      <a:accent3>
        <a:srgbClr val="4FC49D"/>
      </a:accent3>
      <a:accent4>
        <a:srgbClr val="FFB7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94">
      <a:majorFont>
        <a:latin typeface="Raleway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3916</TotalTime>
  <Words>495</Words>
  <Application>Microsoft Macintosh PowerPoint</Application>
  <PresentationFormat>Widescreen</PresentationFormat>
  <Paragraphs>111</Paragraphs>
  <Slides>21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Ubuntu</vt:lpstr>
      <vt:lpstr>Raleway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Pandhu</dc:creator>
  <cp:keywords/>
  <dc:description/>
  <cp:lastModifiedBy>Brian Matsiko</cp:lastModifiedBy>
  <cp:revision>13</cp:revision>
  <dcterms:created xsi:type="dcterms:W3CDTF">2021-07-27T08:37:47Z</dcterms:created>
  <dcterms:modified xsi:type="dcterms:W3CDTF">2021-08-05T03:08:36Z</dcterms:modified>
  <cp:category/>
</cp:coreProperties>
</file>